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63"/>
  </p:notesMasterIdLst>
  <p:sldIdLst>
    <p:sldId id="256" r:id="rId2"/>
    <p:sldId id="269" r:id="rId3"/>
    <p:sldId id="257" r:id="rId4"/>
    <p:sldId id="259" r:id="rId5"/>
    <p:sldId id="260" r:id="rId6"/>
    <p:sldId id="261" r:id="rId7"/>
    <p:sldId id="317" r:id="rId8"/>
    <p:sldId id="262" r:id="rId9"/>
    <p:sldId id="266" r:id="rId10"/>
    <p:sldId id="319" r:id="rId11"/>
    <p:sldId id="267" r:id="rId12"/>
    <p:sldId id="268" r:id="rId13"/>
    <p:sldId id="270" r:id="rId14"/>
    <p:sldId id="271" r:id="rId15"/>
    <p:sldId id="272" r:id="rId16"/>
    <p:sldId id="275" r:id="rId17"/>
    <p:sldId id="309" r:id="rId18"/>
    <p:sldId id="276" r:id="rId19"/>
    <p:sldId id="273" r:id="rId20"/>
    <p:sldId id="303" r:id="rId21"/>
    <p:sldId id="274" r:id="rId22"/>
    <p:sldId id="304" r:id="rId23"/>
    <p:sldId id="310" r:id="rId24"/>
    <p:sldId id="308" r:id="rId25"/>
    <p:sldId id="320" r:id="rId26"/>
    <p:sldId id="288" r:id="rId27"/>
    <p:sldId id="289" r:id="rId28"/>
    <p:sldId id="290" r:id="rId29"/>
    <p:sldId id="292" r:id="rId30"/>
    <p:sldId id="321" r:id="rId31"/>
    <p:sldId id="291" r:id="rId32"/>
    <p:sldId id="293" r:id="rId33"/>
    <p:sldId id="287" r:id="rId34"/>
    <p:sldId id="294" r:id="rId35"/>
    <p:sldId id="295" r:id="rId36"/>
    <p:sldId id="296" r:id="rId37"/>
    <p:sldId id="297" r:id="rId38"/>
    <p:sldId id="306" r:id="rId39"/>
    <p:sldId id="298" r:id="rId40"/>
    <p:sldId id="299" r:id="rId41"/>
    <p:sldId id="300" r:id="rId42"/>
    <p:sldId id="301" r:id="rId43"/>
    <p:sldId id="307" r:id="rId44"/>
    <p:sldId id="311" r:id="rId45"/>
    <p:sldId id="313" r:id="rId46"/>
    <p:sldId id="277" r:id="rId47"/>
    <p:sldId id="278" r:id="rId48"/>
    <p:sldId id="305" r:id="rId49"/>
    <p:sldId id="279" r:id="rId50"/>
    <p:sldId id="263" r:id="rId51"/>
    <p:sldId id="280" r:id="rId52"/>
    <p:sldId id="281" r:id="rId53"/>
    <p:sldId id="282" r:id="rId54"/>
    <p:sldId id="283" r:id="rId55"/>
    <p:sldId id="284" r:id="rId56"/>
    <p:sldId id="314" r:id="rId57"/>
    <p:sldId id="315" r:id="rId58"/>
    <p:sldId id="316" r:id="rId59"/>
    <p:sldId id="285" r:id="rId60"/>
    <p:sldId id="286" r:id="rId61"/>
    <p:sldId id="302" r:id="rId6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25"/>
    <p:restoredTop sz="85859"/>
  </p:normalViewPr>
  <p:slideViewPr>
    <p:cSldViewPr snapToGrid="0">
      <p:cViewPr varScale="1">
        <p:scale>
          <a:sx n="94" d="100"/>
          <a:sy n="94" d="100"/>
        </p:scale>
        <p:origin x="2360" y="18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30.png>
</file>

<file path=ppt/media/image24.png>
</file>

<file path=ppt/media/image240.png>
</file>

<file path=ppt/media/image25.png>
</file>

<file path=ppt/media/image26.png>
</file>

<file path=ppt/media/image27.png>
</file>

<file path=ppt/media/image270.png>
</file>

<file path=ppt/media/image28.png>
</file>

<file path=ppt/media/image29.png>
</file>

<file path=ppt/media/image3.png>
</file>

<file path=ppt/media/image30.png>
</file>

<file path=ppt/media/image30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C6E135-4E7B-9242-BA22-1BF31A91D75F}" type="datetimeFigureOut">
              <a:rPr lang="en-US" smtClean="0"/>
              <a:t>11/9/21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689EBB-B832-AC4F-9AD5-C8369CB63E78}" type="slidenum">
              <a:rPr lang="en-US" smtClean="0"/>
              <a:t>‹#›</a:t>
            </a:fld>
            <a:endParaRPr lang="en-US"/>
          </a:p>
        </p:txBody>
      </p:sp>
    </p:spTree>
    <p:extLst>
      <p:ext uri="{BB962C8B-B14F-4D97-AF65-F5344CB8AC3E}">
        <p14:creationId xmlns:p14="http://schemas.microsoft.com/office/powerpoint/2010/main" val="20939747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Probability_distribution"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Statistical_independence" TargetMode="External"/><Relationship Id="rId2" Type="http://schemas.openxmlformats.org/officeDocument/2006/relationships/slide" Target="../slides/slide5.xml"/><Relationship Id="rId1" Type="http://schemas.openxmlformats.org/officeDocument/2006/relationships/notesMaster" Target="../notesMasters/notesMaster1.xml"/><Relationship Id="rId5" Type="http://schemas.openxmlformats.org/officeDocument/2006/relationships/hyperlink" Target="https://en.wikipedia.org/wiki/Normal_distribution" TargetMode="External"/><Relationship Id="rId4" Type="http://schemas.openxmlformats.org/officeDocument/2006/relationships/hyperlink" Target="https://en.wikipedia.org/wiki/Normalization_(statistic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statisticshowto.com/probability-and-statistics/regression-analysis/find-a-linear-regression-equation/#linregCoefficient" TargetMode="External"/><Relationship Id="rId2" Type="http://schemas.openxmlformats.org/officeDocument/2006/relationships/slide" Target="../slides/slide26.xml"/><Relationship Id="rId1" Type="http://schemas.openxmlformats.org/officeDocument/2006/relationships/notesMaster" Target="../notesMasters/notesMaster1.xml"/><Relationship Id="rId5" Type="http://schemas.openxmlformats.org/officeDocument/2006/relationships/hyperlink" Target="https://www.statisticshowto.com/probability-and-statistics/statistics-definitions/what-is-a-regression-equation/" TargetMode="External"/><Relationship Id="rId4" Type="http://schemas.openxmlformats.org/officeDocument/2006/relationships/hyperlink" Target="https://calculushowto.com/what-is-a-slope/"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1" u="none" strike="noStrike" kern="1200" dirty="0">
                <a:solidFill>
                  <a:schemeClr val="tx1"/>
                </a:solidFill>
                <a:effectLst/>
                <a:latin typeface="+mn-lt"/>
                <a:ea typeface="+mn-ea"/>
                <a:cs typeface="+mn-cs"/>
              </a:rPr>
              <a:t>Generative models</a:t>
            </a:r>
            <a:r>
              <a:rPr lang="en-GB" sz="1200" b="0" i="0" u="none" strike="noStrike" kern="1200" dirty="0">
                <a:solidFill>
                  <a:schemeClr val="tx1"/>
                </a:solidFill>
                <a:effectLst/>
                <a:latin typeface="+mn-lt"/>
                <a:ea typeface="+mn-ea"/>
                <a:cs typeface="+mn-cs"/>
              </a:rPr>
              <a:t> are our basic building blocks. In order to draw conclusions about complicated data it tends to be useful to have simple models for the data generated under this or that situation. We do this through the use of probability theory and generative models</a:t>
            </a:r>
          </a:p>
          <a:p>
            <a:endParaRPr lang="en-GB" sz="1200" b="0" i="0" u="none" strike="noStrike" kern="1200" dirty="0">
              <a:solidFill>
                <a:schemeClr val="tx1"/>
              </a:solidFill>
              <a:effectLst/>
              <a:latin typeface="+mn-lt"/>
              <a:ea typeface="+mn-ea"/>
              <a:cs typeface="+mn-cs"/>
            </a:endParaRPr>
          </a:p>
          <a:p>
            <a:r>
              <a:rPr lang="en-GB" sz="1200" b="1" i="0" u="none" strike="noStrike" kern="1200" dirty="0">
                <a:solidFill>
                  <a:schemeClr val="tx1"/>
                </a:solidFill>
                <a:effectLst/>
                <a:latin typeface="+mn-lt"/>
                <a:ea typeface="+mn-ea"/>
                <a:cs typeface="+mn-cs"/>
              </a:rPr>
              <a:t>joint probability distribution</a:t>
            </a:r>
            <a:r>
              <a:rPr lang="en-GB" sz="1200" b="0" i="0" u="none" strike="noStrike" kern="1200" dirty="0">
                <a:solidFill>
                  <a:schemeClr val="tx1"/>
                </a:solidFill>
                <a:effectLst/>
                <a:latin typeface="+mn-lt"/>
                <a:ea typeface="+mn-ea"/>
                <a:cs typeface="+mn-cs"/>
              </a:rPr>
              <a:t> for X,Y,… is a </a:t>
            </a:r>
            <a:r>
              <a:rPr lang="en-GB" sz="1200" b="0" i="0" u="none" strike="noStrike" kern="1200" dirty="0">
                <a:solidFill>
                  <a:schemeClr val="tx1"/>
                </a:solidFill>
                <a:effectLst/>
                <a:latin typeface="+mn-lt"/>
                <a:ea typeface="+mn-ea"/>
                <a:cs typeface="+mn-cs"/>
                <a:hlinkClick r:id="rId3" tooltip="Probability distribution"/>
              </a:rPr>
              <a:t>probability distribution</a:t>
            </a:r>
            <a:r>
              <a:rPr lang="en-GB" sz="1200" b="0" i="0" u="none" strike="noStrike" kern="1200" dirty="0">
                <a:solidFill>
                  <a:schemeClr val="tx1"/>
                </a:solidFill>
                <a:effectLst/>
                <a:latin typeface="+mn-lt"/>
                <a:ea typeface="+mn-ea"/>
                <a:cs typeface="+mn-cs"/>
              </a:rPr>
              <a:t> that gives the probability that each of X,Y,…</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That is standard notation for conditional probability.</a:t>
            </a:r>
          </a:p>
          <a:p>
            <a:r>
              <a:rPr lang="en-GB" sz="1200" b="0" i="0" u="none" strike="noStrike" kern="1200" dirty="0">
                <a:solidFill>
                  <a:schemeClr val="tx1"/>
                </a:solidFill>
                <a:effectLst/>
                <a:latin typeface="+mn-lt"/>
                <a:ea typeface="+mn-ea"/>
                <a:cs typeface="+mn-cs"/>
              </a:rPr>
              <a:t>The notation P(</a:t>
            </a:r>
            <a:r>
              <a:rPr lang="en-GB" sz="1200" b="0" i="0" u="none" strike="noStrike" kern="1200" dirty="0" err="1">
                <a:solidFill>
                  <a:schemeClr val="tx1"/>
                </a:solidFill>
                <a:effectLst/>
                <a:latin typeface="+mn-lt"/>
                <a:ea typeface="+mn-ea"/>
                <a:cs typeface="+mn-cs"/>
              </a:rPr>
              <a:t>x|y</a:t>
            </a:r>
            <a:r>
              <a:rPr lang="en-GB" sz="1200" b="0" i="0" u="none" strike="noStrike" kern="1200" dirty="0">
                <a:solidFill>
                  <a:schemeClr val="tx1"/>
                </a:solidFill>
                <a:effectLst/>
                <a:latin typeface="+mn-lt"/>
                <a:ea typeface="+mn-ea"/>
                <a:cs typeface="+mn-cs"/>
              </a:rPr>
              <a:t>) means P(x) given event y has occurred, this notation is used in conditional probability.</a:t>
            </a:r>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3</a:t>
            </a:fld>
            <a:endParaRPr lang="en-US"/>
          </a:p>
        </p:txBody>
      </p:sp>
    </p:spTree>
    <p:extLst>
      <p:ext uri="{BB962C8B-B14F-4D97-AF65-F5344CB8AC3E}">
        <p14:creationId xmlns:p14="http://schemas.microsoft.com/office/powerpoint/2010/main" val="15045847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epsilon</a:t>
            </a:r>
          </a:p>
        </p:txBody>
      </p:sp>
      <p:sp>
        <p:nvSpPr>
          <p:cNvPr id="4" name="Slide Number Placeholder 3"/>
          <p:cNvSpPr>
            <a:spLocks noGrp="1"/>
          </p:cNvSpPr>
          <p:nvPr>
            <p:ph type="sldNum" sz="quarter" idx="5"/>
          </p:nvPr>
        </p:nvSpPr>
        <p:spPr/>
        <p:txBody>
          <a:bodyPr/>
          <a:lstStyle/>
          <a:p>
            <a:fld id="{F1689EBB-B832-AC4F-9AD5-C8369CB63E78}" type="slidenum">
              <a:rPr lang="en-US" smtClean="0"/>
              <a:t>31</a:t>
            </a:fld>
            <a:endParaRPr lang="en-US"/>
          </a:p>
        </p:txBody>
      </p:sp>
    </p:spTree>
    <p:extLst>
      <p:ext uri="{BB962C8B-B14F-4D97-AF65-F5344CB8AC3E}">
        <p14:creationId xmlns:p14="http://schemas.microsoft.com/office/powerpoint/2010/main" val="8951674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Residual is just the error of our result. It is the difference between the observed and the expected value of our quantity of interest</a:t>
            </a:r>
          </a:p>
        </p:txBody>
      </p:sp>
      <p:sp>
        <p:nvSpPr>
          <p:cNvPr id="4" name="Slide Number Placeholder 3"/>
          <p:cNvSpPr>
            <a:spLocks noGrp="1"/>
          </p:cNvSpPr>
          <p:nvPr>
            <p:ph type="sldNum" sz="quarter" idx="5"/>
          </p:nvPr>
        </p:nvSpPr>
        <p:spPr/>
        <p:txBody>
          <a:bodyPr/>
          <a:lstStyle/>
          <a:p>
            <a:fld id="{F1689EBB-B832-AC4F-9AD5-C8369CB63E78}" type="slidenum">
              <a:rPr lang="en-US" smtClean="0"/>
              <a:t>32</a:t>
            </a:fld>
            <a:endParaRPr lang="en-US"/>
          </a:p>
        </p:txBody>
      </p:sp>
    </p:spTree>
    <p:extLst>
      <p:ext uri="{BB962C8B-B14F-4D97-AF65-F5344CB8AC3E}">
        <p14:creationId xmlns:p14="http://schemas.microsoft.com/office/powerpoint/2010/main" val="9628695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u="none" strike="noStrike" kern="1200" dirty="0">
                <a:solidFill>
                  <a:schemeClr val="tx1"/>
                </a:solidFill>
                <a:effectLst/>
                <a:latin typeface="+mn-lt"/>
                <a:ea typeface="+mn-ea"/>
                <a:cs typeface="+mn-cs"/>
              </a:rPr>
              <a:t>Generalization</a:t>
            </a:r>
            <a:r>
              <a:rPr lang="en-GB" sz="1200" b="0" i="0" u="none" strike="noStrike" kern="1200" dirty="0">
                <a:solidFill>
                  <a:schemeClr val="tx1"/>
                </a:solidFill>
                <a:effectLst/>
                <a:latin typeface="+mn-lt"/>
                <a:ea typeface="+mn-ea"/>
                <a:cs typeface="+mn-cs"/>
              </a:rPr>
              <a:t> refers to your model's ability to adapt properly to new, previously unseen data, drawn from the same distribution as the one used to create the model.</a:t>
            </a:r>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34</a:t>
            </a:fld>
            <a:endParaRPr lang="en-US"/>
          </a:p>
        </p:txBody>
      </p:sp>
    </p:spTree>
    <p:extLst>
      <p:ext uri="{BB962C8B-B14F-4D97-AF65-F5344CB8AC3E}">
        <p14:creationId xmlns:p14="http://schemas.microsoft.com/office/powerpoint/2010/main" val="33385500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Dispersion is large for lowly expressed genes</a:t>
            </a:r>
          </a:p>
          <a:p>
            <a:r>
              <a:rPr lang="en-US" dirty="0"/>
              <a:t>Draw on board relationship between dispersion and mean then fold change and mean</a:t>
            </a:r>
          </a:p>
        </p:txBody>
      </p:sp>
      <p:sp>
        <p:nvSpPr>
          <p:cNvPr id="4" name="Slide Number Placeholder 3"/>
          <p:cNvSpPr>
            <a:spLocks noGrp="1"/>
          </p:cNvSpPr>
          <p:nvPr>
            <p:ph type="sldNum" sz="quarter" idx="5"/>
          </p:nvPr>
        </p:nvSpPr>
        <p:spPr/>
        <p:txBody>
          <a:bodyPr/>
          <a:lstStyle/>
          <a:p>
            <a:fld id="{F1689EBB-B832-AC4F-9AD5-C8369CB63E78}" type="slidenum">
              <a:rPr lang="en-US" smtClean="0"/>
              <a:t>38</a:t>
            </a:fld>
            <a:endParaRPr lang="en-US"/>
          </a:p>
        </p:txBody>
      </p:sp>
    </p:spTree>
    <p:extLst>
      <p:ext uri="{BB962C8B-B14F-4D97-AF65-F5344CB8AC3E}">
        <p14:creationId xmlns:p14="http://schemas.microsoft.com/office/powerpoint/2010/main" val="42741810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39</a:t>
            </a:fld>
            <a:endParaRPr lang="en-US"/>
          </a:p>
        </p:txBody>
      </p:sp>
    </p:spTree>
    <p:extLst>
      <p:ext uri="{BB962C8B-B14F-4D97-AF65-F5344CB8AC3E}">
        <p14:creationId xmlns:p14="http://schemas.microsoft.com/office/powerpoint/2010/main" val="1736792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In Bayesian statistics, the posterior probability of a random event or an uncertain proposition is the conditional probability that is assigned after the relevant evidence or background is taken into account.</a:t>
                </a:r>
              </a:p>
              <a:p>
                <a:r>
                  <a:rPr lang="en-US" dirty="0"/>
                  <a:t>Posteriors – before relevant evidence is taken into account</a:t>
                </a:r>
              </a:p>
              <a:p>
                <a:r>
                  <a:rPr lang="en-US" sz="1200" dirty="0"/>
                  <a:t>logarithmic fold changes (the </a:t>
                </a:r>
                <a14:m>
                  <m:oMath xmlns:m="http://schemas.openxmlformats.org/officeDocument/2006/math">
                    <m:r>
                      <a:rPr lang="en-US" sz="1200" i="1" smtClean="0">
                        <a:latin typeface="Cambria Math" panose="02040503050406030204" pitchFamily="18" charset="0"/>
                        <a:ea typeface="Cambria Math" panose="02040503050406030204" pitchFamily="18" charset="0"/>
                      </a:rPr>
                      <m:t>𝛽</m:t>
                    </m:r>
                  </m:oMath>
                </a14:m>
                <a:r>
                  <a:rPr lang="en-US" sz="1200" dirty="0"/>
                  <a:t>s)</a:t>
                </a:r>
                <a:endParaRPr lang="en-US" dirty="0"/>
              </a:p>
            </p:txBody>
          </p:sp>
        </mc:Choice>
        <mc:Fallback xmlns="">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In Bayesian statistics, the posterior probability of a random event or an uncertain proposition is the conditional probability that is assigned after the relevant evidence or background is taken into account.</a:t>
                </a:r>
              </a:p>
              <a:p>
                <a:r>
                  <a:rPr lang="en-US" dirty="0"/>
                  <a:t>Posteriors – before relevant evidence is taken into account</a:t>
                </a:r>
              </a:p>
              <a:p>
                <a:r>
                  <a:rPr lang="en-US" sz="1200" dirty="0"/>
                  <a:t>logarithmic fold changes (the </a:t>
                </a:r>
                <a:r>
                  <a:rPr lang="en-US" sz="1200" i="0">
                    <a:latin typeface="Cambria Math" panose="02040503050406030204" pitchFamily="18" charset="0"/>
                    <a:ea typeface="Cambria Math" panose="02040503050406030204" pitchFamily="18" charset="0"/>
                  </a:rPr>
                  <a:t>𝛽</a:t>
                </a:r>
                <a:r>
                  <a:rPr lang="en-US" sz="1200" dirty="0"/>
                  <a:t>s)</a:t>
                </a:r>
                <a:endParaRPr lang="en-US" dirty="0"/>
              </a:p>
            </p:txBody>
          </p:sp>
        </mc:Fallback>
      </mc:AlternateContent>
      <p:sp>
        <p:nvSpPr>
          <p:cNvPr id="4" name="Slide Number Placeholder 3"/>
          <p:cNvSpPr>
            <a:spLocks noGrp="1"/>
          </p:cNvSpPr>
          <p:nvPr>
            <p:ph type="sldNum" sz="quarter" idx="5"/>
          </p:nvPr>
        </p:nvSpPr>
        <p:spPr/>
        <p:txBody>
          <a:bodyPr/>
          <a:lstStyle/>
          <a:p>
            <a:fld id="{F1689EBB-B832-AC4F-9AD5-C8369CB63E78}" type="slidenum">
              <a:rPr lang="en-US" smtClean="0"/>
              <a:t>41</a:t>
            </a:fld>
            <a:endParaRPr lang="en-US"/>
          </a:p>
        </p:txBody>
      </p:sp>
    </p:spTree>
    <p:extLst>
      <p:ext uri="{BB962C8B-B14F-4D97-AF65-F5344CB8AC3E}">
        <p14:creationId xmlns:p14="http://schemas.microsoft.com/office/powerpoint/2010/main" val="36956674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Ridge regression shrinks the regression coefficients, so that variables, with minor contribution to the outcome, have their coefficients close to zero</a:t>
            </a:r>
          </a:p>
          <a:p>
            <a:r>
              <a:rPr lang="en-GB" sz="1200" b="0" i="0" u="none" strike="noStrike" kern="1200" dirty="0">
                <a:solidFill>
                  <a:schemeClr val="tx1"/>
                </a:solidFill>
                <a:effectLst/>
                <a:latin typeface="+mn-lt"/>
                <a:ea typeface="+mn-ea"/>
                <a:cs typeface="+mn-cs"/>
              </a:rPr>
              <a:t>It looks at the largest fold changes that are not due to low counts and uses these to inform a prior distribution. So the large fold changes from genes with lots of statistical information are not shrunk, while the imprecise fold changes are shrunk. </a:t>
            </a:r>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58</a:t>
            </a:fld>
            <a:endParaRPr lang="en-US"/>
          </a:p>
        </p:txBody>
      </p:sp>
    </p:spTree>
    <p:extLst>
      <p:ext uri="{BB962C8B-B14F-4D97-AF65-F5344CB8AC3E}">
        <p14:creationId xmlns:p14="http://schemas.microsoft.com/office/powerpoint/2010/main" val="1286257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CLT =  </a:t>
            </a:r>
            <a:r>
              <a:rPr lang="en-GB" sz="1200" b="0" i="0" u="none" strike="noStrike" kern="1200" dirty="0">
                <a:solidFill>
                  <a:schemeClr val="tx1"/>
                </a:solidFill>
                <a:effectLst/>
                <a:latin typeface="+mn-lt"/>
                <a:ea typeface="+mn-ea"/>
                <a:cs typeface="+mn-cs"/>
                <a:hlinkClick r:id="rId3" tooltip="Statistical independence"/>
              </a:rPr>
              <a:t>independent random variables</a:t>
            </a:r>
            <a:r>
              <a:rPr lang="en-GB" sz="1200" b="0" i="0" u="none" strike="noStrike" kern="1200" dirty="0">
                <a:solidFill>
                  <a:schemeClr val="tx1"/>
                </a:solidFill>
                <a:effectLst/>
                <a:latin typeface="+mn-lt"/>
                <a:ea typeface="+mn-ea"/>
                <a:cs typeface="+mn-cs"/>
              </a:rPr>
              <a:t> are added, their  </a:t>
            </a:r>
            <a:r>
              <a:rPr lang="en-GB" sz="1200" b="0" i="0" u="none" strike="noStrike" kern="1200" dirty="0" err="1">
                <a:solidFill>
                  <a:schemeClr val="tx1"/>
                </a:solidFill>
                <a:effectLst/>
                <a:latin typeface="+mn-lt"/>
                <a:ea typeface="+mn-ea"/>
                <a:cs typeface="+mn-cs"/>
                <a:hlinkClick r:id="rId4" tooltip="Normalization (statistics)"/>
              </a:rPr>
              <a:t>normalized</a:t>
            </a:r>
            <a:r>
              <a:rPr lang="en-GB" sz="1200" b="0" i="0" u="none" strike="noStrike" kern="1200" dirty="0" err="1">
                <a:solidFill>
                  <a:schemeClr val="tx1"/>
                </a:solidFill>
                <a:effectLst/>
                <a:latin typeface="+mn-lt"/>
                <a:ea typeface="+mn-ea"/>
                <a:cs typeface="+mn-cs"/>
              </a:rPr>
              <a:t>sum</a:t>
            </a:r>
            <a:r>
              <a:rPr lang="en-GB" sz="1200" b="0" i="0" u="none" strike="noStrike" kern="1200" dirty="0">
                <a:solidFill>
                  <a:schemeClr val="tx1"/>
                </a:solidFill>
                <a:effectLst/>
                <a:latin typeface="+mn-lt"/>
                <a:ea typeface="+mn-ea"/>
                <a:cs typeface="+mn-cs"/>
              </a:rPr>
              <a:t> tends toward a </a:t>
            </a:r>
            <a:r>
              <a:rPr lang="en-GB" sz="1200" b="0" i="0" u="none" strike="noStrike" kern="1200" dirty="0">
                <a:solidFill>
                  <a:schemeClr val="tx1"/>
                </a:solidFill>
                <a:effectLst/>
                <a:latin typeface="+mn-lt"/>
                <a:ea typeface="+mn-ea"/>
                <a:cs typeface="+mn-cs"/>
                <a:hlinkClick r:id="rId5" tooltip="Normal distribution"/>
              </a:rPr>
              <a:t>normal distribution</a:t>
            </a:r>
            <a:r>
              <a:rPr lang="en-GB" sz="1200" b="0" i="0" u="none" strike="noStrike" kern="1200" dirty="0">
                <a:solidFill>
                  <a:schemeClr val="tx1"/>
                </a:solidFill>
                <a:effectLst/>
                <a:latin typeface="+mn-lt"/>
                <a:ea typeface="+mn-ea"/>
                <a:cs typeface="+mn-cs"/>
              </a:rPr>
              <a:t> even if the original variables themselves are not normally distributed</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CLT = Even if your not normal the average is normal</a:t>
            </a:r>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5</a:t>
            </a:fld>
            <a:endParaRPr lang="en-US"/>
          </a:p>
        </p:txBody>
      </p:sp>
    </p:spTree>
    <p:extLst>
      <p:ext uri="{BB962C8B-B14F-4D97-AF65-F5344CB8AC3E}">
        <p14:creationId xmlns:p14="http://schemas.microsoft.com/office/powerpoint/2010/main" val="1080144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The Poisson distribution is used to model the number of events occurring within a given time interval. </a:t>
            </a:r>
            <a:r>
              <a:rPr lang="en-US" dirty="0"/>
              <a:t>Counting the number of car accidents in a day</a:t>
            </a:r>
          </a:p>
          <a:p>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7</a:t>
            </a:fld>
            <a:endParaRPr lang="en-US"/>
          </a:p>
        </p:txBody>
      </p:sp>
    </p:spTree>
    <p:extLst>
      <p:ext uri="{BB962C8B-B14F-4D97-AF65-F5344CB8AC3E}">
        <p14:creationId xmlns:p14="http://schemas.microsoft.com/office/powerpoint/2010/main" val="11405091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The Negative Binomial distribution estimates the number of failures there will be before </a:t>
            </a:r>
            <a:r>
              <a:rPr lang="en-GB" sz="1200" b="0" i="1" u="none" strike="noStrike" kern="1200" dirty="0">
                <a:solidFill>
                  <a:schemeClr val="tx1"/>
                </a:solidFill>
                <a:effectLst/>
                <a:latin typeface="+mn-lt"/>
                <a:ea typeface="+mn-ea"/>
                <a:cs typeface="+mn-cs"/>
              </a:rPr>
              <a:t>s</a:t>
            </a:r>
            <a:r>
              <a:rPr lang="en-GB" sz="1200" b="0" i="0" u="none" strike="noStrike" kern="1200" dirty="0">
                <a:solidFill>
                  <a:schemeClr val="tx1"/>
                </a:solidFill>
                <a:effectLst/>
                <a:latin typeface="+mn-lt"/>
                <a:ea typeface="+mn-ea"/>
                <a:cs typeface="+mn-cs"/>
              </a:rPr>
              <a:t> successes are achieved where there is a probability </a:t>
            </a:r>
            <a:r>
              <a:rPr lang="en-GB" sz="1200" b="0" i="1" u="none" strike="noStrike" kern="1200" dirty="0">
                <a:solidFill>
                  <a:schemeClr val="tx1"/>
                </a:solidFill>
                <a:effectLst/>
                <a:latin typeface="+mn-lt"/>
                <a:ea typeface="+mn-ea"/>
                <a:cs typeface="+mn-cs"/>
              </a:rPr>
              <a:t>p</a:t>
            </a:r>
            <a:r>
              <a:rPr lang="en-GB" sz="1200" b="0" i="0" u="none" strike="noStrike" kern="1200" dirty="0">
                <a:solidFill>
                  <a:schemeClr val="tx1"/>
                </a:solidFill>
                <a:effectLst/>
                <a:latin typeface="+mn-lt"/>
                <a:ea typeface="+mn-ea"/>
                <a:cs typeface="+mn-cs"/>
              </a:rPr>
              <a:t> of success with each trial.</a:t>
            </a:r>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9</a:t>
            </a:fld>
            <a:endParaRPr lang="en-US"/>
          </a:p>
        </p:txBody>
      </p:sp>
    </p:spTree>
    <p:extLst>
      <p:ext uri="{BB962C8B-B14F-4D97-AF65-F5344CB8AC3E}">
        <p14:creationId xmlns:p14="http://schemas.microsoft.com/office/powerpoint/2010/main" val="3839243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Posterior - means after taking into account the relevant evidence related to a particular thing being examined.</a:t>
            </a:r>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13</a:t>
            </a:fld>
            <a:endParaRPr lang="en-US"/>
          </a:p>
        </p:txBody>
      </p:sp>
    </p:spTree>
    <p:extLst>
      <p:ext uri="{BB962C8B-B14F-4D97-AF65-F5344CB8AC3E}">
        <p14:creationId xmlns:p14="http://schemas.microsoft.com/office/powerpoint/2010/main" val="1789881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 is the size factor</a:t>
            </a:r>
          </a:p>
          <a:p>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18</a:t>
            </a:fld>
            <a:endParaRPr lang="en-US"/>
          </a:p>
        </p:txBody>
      </p:sp>
    </p:spTree>
    <p:extLst>
      <p:ext uri="{BB962C8B-B14F-4D97-AF65-F5344CB8AC3E}">
        <p14:creationId xmlns:p14="http://schemas.microsoft.com/office/powerpoint/2010/main" val="7457751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err="1">
                <a:solidFill>
                  <a:schemeClr val="tx1"/>
                </a:solidFill>
                <a:effectLst/>
                <a:latin typeface="+mn-lt"/>
                <a:ea typeface="+mn-ea"/>
                <a:cs typeface="+mn-cs"/>
              </a:rPr>
              <a:t>Possion</a:t>
            </a:r>
            <a:r>
              <a:rPr lang="en-GB" sz="1200" b="0" i="0" u="none" strike="noStrike" kern="1200" dirty="0">
                <a:solidFill>
                  <a:schemeClr val="tx1"/>
                </a:solidFill>
                <a:effectLst/>
                <a:latin typeface="+mn-lt"/>
                <a:ea typeface="+mn-ea"/>
                <a:cs typeface="+mn-cs"/>
              </a:rPr>
              <a:t> parameter, </a:t>
            </a:r>
            <a:r>
              <a:rPr lang="el-GR" sz="1200" b="1" i="0" u="none" strike="noStrike" kern="1200" dirty="0">
                <a:solidFill>
                  <a:schemeClr val="tx1"/>
                </a:solidFill>
                <a:effectLst/>
                <a:latin typeface="+mn-lt"/>
                <a:ea typeface="+mn-ea"/>
                <a:cs typeface="+mn-cs"/>
              </a:rPr>
              <a:t>λ, </a:t>
            </a:r>
            <a:r>
              <a:rPr lang="en-GB" sz="1200" b="0" i="0" u="none" strike="noStrike" kern="1200" dirty="0">
                <a:solidFill>
                  <a:schemeClr val="tx1"/>
                </a:solidFill>
                <a:effectLst/>
                <a:latin typeface="+mn-lt"/>
                <a:ea typeface="+mn-ea"/>
                <a:cs typeface="+mn-cs"/>
              </a:rPr>
              <a:t>lambda, the rate parameter</a:t>
            </a:r>
          </a:p>
          <a:p>
            <a:r>
              <a:rPr lang="en-GB" sz="1200" b="0" i="0" u="none" strike="noStrike" kern="1200" dirty="0">
                <a:solidFill>
                  <a:schemeClr val="tx1"/>
                </a:solidFill>
                <a:effectLst/>
                <a:latin typeface="+mn-lt"/>
                <a:ea typeface="+mn-ea"/>
                <a:cs typeface="+mn-cs"/>
              </a:rPr>
              <a:t>Lambda can be thought of as the </a:t>
            </a:r>
            <a:r>
              <a:rPr lang="en-GB" sz="1200" b="0" i="1" u="none" strike="noStrike" kern="1200" dirty="0">
                <a:solidFill>
                  <a:schemeClr val="tx1"/>
                </a:solidFill>
                <a:effectLst/>
                <a:latin typeface="+mn-lt"/>
                <a:ea typeface="+mn-ea"/>
                <a:cs typeface="+mn-cs"/>
              </a:rPr>
              <a:t>expected number of events in the interval</a:t>
            </a:r>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21</a:t>
            </a:fld>
            <a:endParaRPr lang="en-US"/>
          </a:p>
        </p:txBody>
      </p:sp>
    </p:spTree>
    <p:extLst>
      <p:ext uri="{BB962C8B-B14F-4D97-AF65-F5344CB8AC3E}">
        <p14:creationId xmlns:p14="http://schemas.microsoft.com/office/powerpoint/2010/main" val="3167808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Coefficient - a numerical or constant quantity placed before and multiplying the variable in an algebraic expression (e.g. </a:t>
            </a:r>
            <a:r>
              <a:rPr lang="en-GB" sz="1200" b="0" i="1" u="none" strike="noStrike" kern="1200" dirty="0">
                <a:solidFill>
                  <a:schemeClr val="tx1"/>
                </a:solidFill>
                <a:effectLst/>
                <a:latin typeface="+mn-lt"/>
                <a:ea typeface="+mn-ea"/>
                <a:cs typeface="+mn-cs"/>
              </a:rPr>
              <a:t>4</a:t>
            </a:r>
            <a:r>
              <a:rPr lang="en-GB" sz="1200" b="0" i="0" u="none" strike="noStrike" kern="1200" dirty="0">
                <a:solidFill>
                  <a:schemeClr val="tx1"/>
                </a:solidFill>
                <a:effectLst/>
                <a:latin typeface="+mn-lt"/>
                <a:ea typeface="+mn-ea"/>
                <a:cs typeface="+mn-cs"/>
              </a:rPr>
              <a:t> in </a:t>
            </a:r>
            <a:r>
              <a:rPr lang="en-GB" sz="1200" b="0" i="1" u="none" strike="noStrike" kern="1200" dirty="0">
                <a:solidFill>
                  <a:schemeClr val="tx1"/>
                </a:solidFill>
                <a:effectLst/>
                <a:latin typeface="+mn-lt"/>
                <a:ea typeface="+mn-ea"/>
                <a:cs typeface="+mn-cs"/>
              </a:rPr>
              <a:t>4x</a:t>
            </a:r>
            <a:r>
              <a:rPr lang="en-GB" sz="1200" b="0" i="0" u="none" strike="noStrike" kern="1200" dirty="0">
                <a:solidFill>
                  <a:schemeClr val="tx1"/>
                </a:solidFill>
                <a:effectLst/>
                <a:latin typeface="+mn-lt"/>
                <a:ea typeface="+mn-ea"/>
                <a:cs typeface="+mn-cs"/>
              </a:rPr>
              <a:t> </a:t>
            </a:r>
            <a:r>
              <a:rPr lang="en-GB" sz="1200" b="0" i="0" u="none" strike="noStrike" kern="1200" baseline="30000" dirty="0">
                <a:solidFill>
                  <a:schemeClr val="tx1"/>
                </a:solidFill>
                <a:effectLst/>
                <a:latin typeface="+mn-lt"/>
                <a:ea typeface="+mn-ea"/>
                <a:cs typeface="+mn-cs"/>
              </a:rPr>
              <a:t>y</a:t>
            </a:r>
            <a:r>
              <a:rPr lang="en-GB" sz="1200" b="0" i="0" u="none" strike="noStrike" kern="1200" dirty="0">
                <a:solidFill>
                  <a:schemeClr val="tx1"/>
                </a:solidFill>
                <a:effectLst/>
                <a:latin typeface="+mn-lt"/>
                <a:ea typeface="+mn-ea"/>
                <a:cs typeface="+mn-cs"/>
              </a:rPr>
              <a:t>).</a:t>
            </a:r>
          </a:p>
          <a:p>
            <a:r>
              <a:rPr lang="en-GB" sz="1200" b="0" i="0" u="none" strike="noStrike" kern="1200" dirty="0">
                <a:solidFill>
                  <a:schemeClr val="tx1"/>
                </a:solidFill>
                <a:effectLst/>
                <a:latin typeface="+mn-lt"/>
                <a:ea typeface="+mn-ea"/>
                <a:cs typeface="+mn-cs"/>
              </a:rPr>
              <a:t>Beta - A beta weight is a standardized </a:t>
            </a:r>
            <a:r>
              <a:rPr lang="en-GB" sz="1200" b="0" i="0" u="none" strike="noStrike" kern="1200" dirty="0">
                <a:solidFill>
                  <a:schemeClr val="tx1"/>
                </a:solidFill>
                <a:effectLst/>
                <a:latin typeface="+mn-lt"/>
                <a:ea typeface="+mn-ea"/>
                <a:cs typeface="+mn-cs"/>
                <a:hlinkClick r:id="rId3"/>
              </a:rPr>
              <a:t>regression coefficient</a:t>
            </a:r>
            <a:r>
              <a:rPr lang="en-GB" sz="1200" b="0" i="0" u="none" strike="noStrike" kern="1200" dirty="0">
                <a:solidFill>
                  <a:schemeClr val="tx1"/>
                </a:solidFill>
                <a:effectLst/>
                <a:latin typeface="+mn-lt"/>
                <a:ea typeface="+mn-ea"/>
                <a:cs typeface="+mn-cs"/>
              </a:rPr>
              <a:t> (the </a:t>
            </a:r>
            <a:r>
              <a:rPr lang="en-GB" sz="1200" b="0" i="0" u="none" strike="noStrike" kern="1200" dirty="0">
                <a:solidFill>
                  <a:schemeClr val="tx1"/>
                </a:solidFill>
                <a:effectLst/>
                <a:latin typeface="+mn-lt"/>
                <a:ea typeface="+mn-ea"/>
                <a:cs typeface="+mn-cs"/>
                <a:hlinkClick r:id="rId4"/>
              </a:rPr>
              <a:t>slope </a:t>
            </a:r>
            <a:r>
              <a:rPr lang="en-GB" sz="1200" b="0" i="0" u="none" strike="noStrike" kern="1200" dirty="0">
                <a:solidFill>
                  <a:schemeClr val="tx1"/>
                </a:solidFill>
                <a:effectLst/>
                <a:latin typeface="+mn-lt"/>
                <a:ea typeface="+mn-ea"/>
                <a:cs typeface="+mn-cs"/>
              </a:rPr>
              <a:t>of a line in a </a:t>
            </a:r>
            <a:r>
              <a:rPr lang="en-GB" sz="1200" b="0" i="0" u="none" strike="noStrike" kern="1200" dirty="0">
                <a:solidFill>
                  <a:schemeClr val="tx1"/>
                </a:solidFill>
                <a:effectLst/>
                <a:latin typeface="+mn-lt"/>
                <a:ea typeface="+mn-ea"/>
                <a:cs typeface="+mn-cs"/>
                <a:hlinkClick r:id="rId5"/>
              </a:rPr>
              <a:t>regression equation</a:t>
            </a:r>
            <a:r>
              <a:rPr lang="en-GB" sz="1200" b="0" i="0" u="none" strike="noStrike"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26</a:t>
            </a:fld>
            <a:endParaRPr lang="en-US"/>
          </a:p>
        </p:txBody>
      </p:sp>
    </p:spTree>
    <p:extLst>
      <p:ext uri="{BB962C8B-B14F-4D97-AF65-F5344CB8AC3E}">
        <p14:creationId xmlns:p14="http://schemas.microsoft.com/office/powerpoint/2010/main" val="19642741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coefficients </a:t>
            </a:r>
            <a:r>
              <a:rPr lang="el-GR" sz="1200" b="0" i="0" kern="1200" dirty="0">
                <a:solidFill>
                  <a:schemeClr val="tx1"/>
                </a:solidFill>
                <a:effectLst/>
                <a:latin typeface="+mn-lt"/>
                <a:ea typeface="+mn-ea"/>
                <a:cs typeface="+mn-cs"/>
              </a:rPr>
              <a:t>β0</a:t>
            </a:r>
            <a:r>
              <a:rPr lang="el-GR" dirty="0">
                <a:effectLst/>
              </a:rPr>
              <a:t> </a:t>
            </a:r>
            <a:r>
              <a:rPr lang="en-GB" dirty="0">
                <a:effectLst/>
              </a:rPr>
              <a:t>and </a:t>
            </a:r>
            <a:r>
              <a:rPr lang="el-GR" sz="1200" b="0" i="0" kern="1200" dirty="0">
                <a:solidFill>
                  <a:schemeClr val="tx1"/>
                </a:solidFill>
                <a:effectLst/>
                <a:latin typeface="+mn-lt"/>
                <a:ea typeface="+mn-ea"/>
                <a:cs typeface="+mn-cs"/>
              </a:rPr>
              <a:t>β1</a:t>
            </a:r>
            <a:r>
              <a:rPr lang="el-GR" dirty="0">
                <a:effectLst/>
              </a:rPr>
              <a:t> </a:t>
            </a:r>
            <a:r>
              <a:rPr lang="en-GB" dirty="0">
                <a:effectLst/>
              </a:rPr>
              <a:t>denote the intercept and the slope of the line respectively. The intercept </a:t>
            </a:r>
            <a:r>
              <a:rPr lang="el-GR" sz="1200" b="0" i="0" kern="1200" dirty="0">
                <a:solidFill>
                  <a:schemeClr val="tx1"/>
                </a:solidFill>
                <a:effectLst/>
                <a:latin typeface="+mn-lt"/>
                <a:ea typeface="+mn-ea"/>
                <a:cs typeface="+mn-cs"/>
              </a:rPr>
              <a:t>β0</a:t>
            </a:r>
            <a:r>
              <a:rPr lang="el-GR" dirty="0">
                <a:effectLst/>
              </a:rPr>
              <a:t> </a:t>
            </a:r>
            <a:r>
              <a:rPr lang="en-GB" dirty="0">
                <a:effectLst/>
              </a:rPr>
              <a:t>represents the predicted value of </a:t>
            </a:r>
            <a:r>
              <a:rPr lang="en-GB" sz="1200" b="0" i="0" kern="1200" dirty="0">
                <a:solidFill>
                  <a:schemeClr val="tx1"/>
                </a:solidFill>
                <a:effectLst/>
                <a:latin typeface="+mn-lt"/>
                <a:ea typeface="+mn-ea"/>
                <a:cs typeface="+mn-cs"/>
              </a:rPr>
              <a:t>y</a:t>
            </a:r>
            <a:r>
              <a:rPr lang="en-GB" dirty="0">
                <a:effectLst/>
              </a:rPr>
              <a:t> when </a:t>
            </a:r>
            <a:r>
              <a:rPr lang="en-GB" sz="1200" b="0" i="0" kern="1200" dirty="0">
                <a:solidFill>
                  <a:schemeClr val="tx1"/>
                </a:solidFill>
                <a:effectLst/>
                <a:latin typeface="+mn-lt"/>
                <a:ea typeface="+mn-ea"/>
                <a:cs typeface="+mn-cs"/>
              </a:rPr>
              <a:t>x=0</a:t>
            </a:r>
            <a:r>
              <a:rPr lang="en-GB" dirty="0">
                <a:effectLst/>
              </a:rPr>
              <a:t>. The slope </a:t>
            </a:r>
            <a:r>
              <a:rPr lang="el-GR" sz="1200" b="0" i="0" kern="1200" dirty="0">
                <a:solidFill>
                  <a:schemeClr val="tx1"/>
                </a:solidFill>
                <a:effectLst/>
                <a:latin typeface="+mn-lt"/>
                <a:ea typeface="+mn-ea"/>
                <a:cs typeface="+mn-cs"/>
              </a:rPr>
              <a:t>β1</a:t>
            </a:r>
            <a:r>
              <a:rPr lang="el-GR" dirty="0">
                <a:effectLst/>
              </a:rPr>
              <a:t> </a:t>
            </a:r>
            <a:r>
              <a:rPr lang="en-GB" dirty="0">
                <a:effectLst/>
              </a:rPr>
              <a:t>represents the average predicted change in </a:t>
            </a:r>
            <a:r>
              <a:rPr lang="en-GB" sz="1200" b="0" i="0" kern="1200" dirty="0">
                <a:solidFill>
                  <a:schemeClr val="tx1"/>
                </a:solidFill>
                <a:effectLst/>
                <a:latin typeface="+mn-lt"/>
                <a:ea typeface="+mn-ea"/>
                <a:cs typeface="+mn-cs"/>
              </a:rPr>
              <a:t>y </a:t>
            </a:r>
            <a:r>
              <a:rPr lang="en-GB" dirty="0">
                <a:effectLst/>
              </a:rPr>
              <a:t>resulting from a one unit increase in </a:t>
            </a:r>
            <a:r>
              <a:rPr lang="en-GB" sz="1200" b="0" i="0" kern="1200" dirty="0">
                <a:solidFill>
                  <a:schemeClr val="tx1"/>
                </a:solidFill>
                <a:effectLst/>
                <a:latin typeface="+mn-lt"/>
                <a:ea typeface="+mn-ea"/>
                <a:cs typeface="+mn-cs"/>
              </a:rPr>
              <a:t>x</a:t>
            </a:r>
            <a:r>
              <a:rPr lang="en-GB" dirty="0">
                <a:effectLst/>
              </a:rPr>
              <a:t>.</a:t>
            </a:r>
          </a:p>
          <a:p>
            <a:r>
              <a:rPr lang="en-GB" dirty="0"/>
              <a:t>Notice that the observations do not lie on the straight line but are scattered around it. We can think of each observation </a:t>
            </a:r>
            <a:r>
              <a:rPr lang="en-GB" sz="1200" b="0" i="0" kern="1200" dirty="0" err="1">
                <a:solidFill>
                  <a:schemeClr val="tx1"/>
                </a:solidFill>
                <a:effectLst/>
                <a:latin typeface="+mn-lt"/>
                <a:ea typeface="+mn-ea"/>
                <a:cs typeface="+mn-cs"/>
              </a:rPr>
              <a:t>yt</a:t>
            </a:r>
            <a:r>
              <a:rPr lang="en-GB" dirty="0">
                <a:effectLst/>
              </a:rPr>
              <a:t> as consisting of the systematic or explained part of the model, </a:t>
            </a:r>
            <a:r>
              <a:rPr lang="el-GR" sz="1200" b="0" i="0" kern="1200" dirty="0">
                <a:solidFill>
                  <a:schemeClr val="tx1"/>
                </a:solidFill>
                <a:effectLst/>
                <a:latin typeface="+mn-lt"/>
                <a:ea typeface="+mn-ea"/>
                <a:cs typeface="+mn-cs"/>
              </a:rPr>
              <a:t>β0+β1</a:t>
            </a:r>
            <a:r>
              <a:rPr lang="en-GB" sz="1200" b="0" i="0" kern="1200" dirty="0" err="1">
                <a:solidFill>
                  <a:schemeClr val="tx1"/>
                </a:solidFill>
                <a:effectLst/>
                <a:latin typeface="+mn-lt"/>
                <a:ea typeface="+mn-ea"/>
                <a:cs typeface="+mn-cs"/>
              </a:rPr>
              <a:t>xt</a:t>
            </a:r>
            <a:r>
              <a:rPr lang="en-GB" dirty="0">
                <a:effectLst/>
              </a:rPr>
              <a:t>, and the random “error,” </a:t>
            </a:r>
            <a:r>
              <a:rPr lang="el-GR" sz="1200" b="0" i="0" kern="1200" dirty="0">
                <a:solidFill>
                  <a:schemeClr val="tx1"/>
                </a:solidFill>
                <a:effectLst/>
                <a:latin typeface="+mn-lt"/>
                <a:ea typeface="+mn-ea"/>
                <a:cs typeface="+mn-cs"/>
              </a:rPr>
              <a:t>ε</a:t>
            </a:r>
            <a:r>
              <a:rPr lang="en-GB" sz="1200" b="0" i="0" kern="1200" dirty="0">
                <a:solidFill>
                  <a:schemeClr val="tx1"/>
                </a:solidFill>
                <a:effectLst/>
                <a:latin typeface="+mn-lt"/>
                <a:ea typeface="+mn-ea"/>
                <a:cs typeface="+mn-cs"/>
              </a:rPr>
              <a:t>t</a:t>
            </a:r>
            <a:r>
              <a:rPr lang="en-GB" dirty="0">
                <a:effectLst/>
              </a:rPr>
              <a:t>. The “error” term does not imply a mistake, but a deviation from the underlying straight line model. It captures anything that may affect </a:t>
            </a:r>
            <a:r>
              <a:rPr lang="en-GB" sz="1200" b="0" i="0" kern="1200" dirty="0" err="1">
                <a:solidFill>
                  <a:schemeClr val="tx1"/>
                </a:solidFill>
                <a:effectLst/>
                <a:latin typeface="+mn-lt"/>
                <a:ea typeface="+mn-ea"/>
                <a:cs typeface="+mn-cs"/>
              </a:rPr>
              <a:t>yt</a:t>
            </a:r>
            <a:r>
              <a:rPr lang="en-GB" dirty="0">
                <a:effectLst/>
              </a:rPr>
              <a:t> other than </a:t>
            </a:r>
            <a:r>
              <a:rPr lang="en-GB" sz="1200" b="0" i="0" kern="1200" dirty="0" err="1">
                <a:solidFill>
                  <a:schemeClr val="tx1"/>
                </a:solidFill>
                <a:effectLst/>
                <a:latin typeface="+mn-lt"/>
                <a:ea typeface="+mn-ea"/>
                <a:cs typeface="+mn-cs"/>
              </a:rPr>
              <a:t>xt</a:t>
            </a:r>
            <a:r>
              <a:rPr lang="en-GB" dirty="0" err="1">
                <a:effectLst/>
              </a:rPr>
              <a:t>.</a:t>
            </a:r>
            <a:endParaRPr lang="en-US" dirty="0"/>
          </a:p>
        </p:txBody>
      </p:sp>
      <p:sp>
        <p:nvSpPr>
          <p:cNvPr id="4" name="Slide Number Placeholder 3"/>
          <p:cNvSpPr>
            <a:spLocks noGrp="1"/>
          </p:cNvSpPr>
          <p:nvPr>
            <p:ph type="sldNum" sz="quarter" idx="5"/>
          </p:nvPr>
        </p:nvSpPr>
        <p:spPr/>
        <p:txBody>
          <a:bodyPr/>
          <a:lstStyle/>
          <a:p>
            <a:fld id="{F1689EBB-B832-AC4F-9AD5-C8369CB63E78}" type="slidenum">
              <a:rPr lang="en-US" smtClean="0"/>
              <a:t>30</a:t>
            </a:fld>
            <a:endParaRPr lang="en-US"/>
          </a:p>
        </p:txBody>
      </p:sp>
    </p:spTree>
    <p:extLst>
      <p:ext uri="{BB962C8B-B14F-4D97-AF65-F5344CB8AC3E}">
        <p14:creationId xmlns:p14="http://schemas.microsoft.com/office/powerpoint/2010/main" val="3316017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8" name="Title Placeholder 1"/>
          <p:cNvSpPr>
            <a:spLocks noGrp="1"/>
          </p:cNvSpPr>
          <p:nvPr>
            <p:ph type="title"/>
          </p:nvPr>
        </p:nvSpPr>
        <p:spPr>
          <a:xfrm>
            <a:off x="196458" y="204468"/>
            <a:ext cx="5437168" cy="781708"/>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9" name="Text Placeholder 2"/>
          <p:cNvSpPr>
            <a:spLocks noGrp="1"/>
          </p:cNvSpPr>
          <p:nvPr>
            <p:ph idx="1"/>
          </p:nvPr>
        </p:nvSpPr>
        <p:spPr>
          <a:xfrm>
            <a:off x="208866" y="1401546"/>
            <a:ext cx="8229600" cy="4525963"/>
          </a:xfrm>
          <a:prstGeom prst="rect">
            <a:avLst/>
          </a:prstGeom>
          <a:ln>
            <a:noFill/>
          </a:ln>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77089604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6458" y="204468"/>
            <a:ext cx="5437168" cy="781708"/>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208866" y="1401546"/>
            <a:ext cx="8229600" cy="4525963"/>
          </a:xfrm>
          <a:prstGeom prst="rect">
            <a:avLst/>
          </a:prstGeom>
          <a:ln>
            <a:noFill/>
          </a:ln>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9" name="Picture 8" descr="BOTNAR.png"/>
          <p:cNvPicPr>
            <a:picLocks noChangeAspect="1"/>
          </p:cNvPicPr>
          <p:nvPr userDrawn="1"/>
        </p:nvPicPr>
        <p:blipFill rotWithShape="1">
          <a:blip r:embed="rId3">
            <a:extLst>
              <a:ext uri="{28A0092B-C50C-407E-A947-70E740481C1C}">
                <a14:useLocalDpi xmlns:a14="http://schemas.microsoft.com/office/drawing/2010/main" val="0"/>
              </a:ext>
            </a:extLst>
          </a:blip>
          <a:srcRect r="23872"/>
          <a:stretch/>
        </p:blipFill>
        <p:spPr>
          <a:xfrm>
            <a:off x="7986028" y="6406570"/>
            <a:ext cx="904876" cy="288538"/>
          </a:xfrm>
          <a:prstGeom prst="rect">
            <a:avLst/>
          </a:prstGeom>
        </p:spPr>
      </p:pic>
      <p:pic>
        <p:nvPicPr>
          <p:cNvPr id="12" name="Picture 11" descr="NDORMS.png"/>
          <p:cNvPicPr>
            <a:picLocks noChangeAspect="1"/>
          </p:cNvPicPr>
          <p:nvPr userDrawn="1"/>
        </p:nvPicPr>
        <p:blipFill rotWithShape="1">
          <a:blip r:embed="rId4">
            <a:extLst>
              <a:ext uri="{28A0092B-C50C-407E-A947-70E740481C1C}">
                <a14:useLocalDpi xmlns:a14="http://schemas.microsoft.com/office/drawing/2010/main" val="0"/>
              </a:ext>
            </a:extLst>
          </a:blip>
          <a:srcRect l="-1" r="-2315"/>
          <a:stretch/>
        </p:blipFill>
        <p:spPr>
          <a:xfrm>
            <a:off x="6660232" y="194485"/>
            <a:ext cx="2357828" cy="587069"/>
          </a:xfrm>
          <a:prstGeom prst="rect">
            <a:avLst/>
          </a:prstGeom>
        </p:spPr>
      </p:pic>
      <p:cxnSp>
        <p:nvCxnSpPr>
          <p:cNvPr id="5" name="Straight Connector 4"/>
          <p:cNvCxnSpPr/>
          <p:nvPr userDrawn="1"/>
        </p:nvCxnSpPr>
        <p:spPr>
          <a:xfrm>
            <a:off x="0" y="922484"/>
            <a:ext cx="9144000" cy="0"/>
          </a:xfrm>
          <a:prstGeom prst="line">
            <a:avLst/>
          </a:prstGeom>
          <a:ln w="19050" cmpd="sng">
            <a:solidFill>
              <a:srgbClr val="FF66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0" y="6275534"/>
            <a:ext cx="9144000" cy="0"/>
          </a:xfrm>
          <a:prstGeom prst="line">
            <a:avLst/>
          </a:prstGeom>
          <a:ln w="19050" cmpd="sng">
            <a:solidFill>
              <a:srgbClr val="FF66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72342170"/>
      </p:ext>
    </p:extLst>
  </p:cSld>
  <p:clrMap bg1="lt1" tx1="dk1" bg2="lt2" tx2="dk2" accent1="accent1" accent2="accent2" accent3="accent3" accent4="accent4" accent5="accent5" accent6="accent6" hlink="hlink" folHlink="folHlink"/>
  <p:sldLayoutIdLst>
    <p:sldLayoutId id="2147483674" r:id="rId1"/>
  </p:sldLayoutIdLst>
  <p:txStyles>
    <p:title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chemeClr val="bg1">
              <a:lumMod val="50000"/>
            </a:schemeClr>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chemeClr val="bg1">
              <a:lumMod val="50000"/>
            </a:schemeClr>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chemeClr val="bg1">
              <a:lumMod val="50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bg1">
              <a:lumMod val="50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bg1">
              <a:lumMod val="50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30.png"/></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40.png"/><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70.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hyperlink" Target="https://www.statisticshowto.com/what-is-statistical-significance/" TargetMode="External"/><Relationship Id="rId2" Type="http://schemas.openxmlformats.org/officeDocument/2006/relationships/hyperlink" Target="https://www.statisticshowto.com/probability-and-statistics/types-of-variables/explanatory-variable/" TargetMode="External"/><Relationship Id="rId1" Type="http://schemas.openxmlformats.org/officeDocument/2006/relationships/slideLayout" Target="../slideLayouts/slideLayout1.xml"/><Relationship Id="rId4" Type="http://schemas.openxmlformats.org/officeDocument/2006/relationships/hyperlink" Target="https://www.statisticshowto.com/probability-and-statistics/t-tes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hyperlink" Target="https://builtin.com/data-science/step-step-explanation-principal-component-analysis" TargetMode="External"/><Relationship Id="rId1" Type="http://schemas.openxmlformats.org/officeDocument/2006/relationships/slideLayout" Target="../slideLayouts/slideLayout1.xml"/><Relationship Id="rId4" Type="http://schemas.openxmlformats.org/officeDocument/2006/relationships/image" Target="../media/image55.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Discrete_probability_distribution"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hyperlink" Target="https://en.wikipedia.org/wiki/Statistical_independence"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2A9543-B01D-DF43-9E04-48446ED2B43F}"/>
              </a:ext>
            </a:extLst>
          </p:cNvPr>
          <p:cNvSpPr txBox="1"/>
          <p:nvPr/>
        </p:nvSpPr>
        <p:spPr>
          <a:xfrm>
            <a:off x="1508871" y="2114056"/>
            <a:ext cx="6126257" cy="1815882"/>
          </a:xfrm>
          <a:prstGeom prst="rect">
            <a:avLst/>
          </a:prstGeom>
          <a:noFill/>
        </p:spPr>
        <p:txBody>
          <a:bodyPr wrap="square" rtlCol="0">
            <a:spAutoFit/>
          </a:bodyPr>
          <a:lstStyle/>
          <a:p>
            <a:pPr algn="ctr"/>
            <a:r>
              <a:rPr lang="en-US" sz="3200" dirty="0"/>
              <a:t>Understanding how to </a:t>
            </a:r>
            <a:r>
              <a:rPr lang="en-US" sz="3200" dirty="0" err="1"/>
              <a:t>analyse</a:t>
            </a:r>
            <a:r>
              <a:rPr lang="en-US" sz="3200" dirty="0"/>
              <a:t> bulk transcriptomic data using DESEq2</a:t>
            </a:r>
          </a:p>
          <a:p>
            <a:pPr algn="ctr"/>
            <a:r>
              <a:rPr lang="en-US" sz="2400" dirty="0"/>
              <a:t>Taken largely from </a:t>
            </a:r>
          </a:p>
          <a:p>
            <a:pPr algn="ctr"/>
            <a:r>
              <a:rPr lang="en-US" sz="2400" dirty="0"/>
              <a:t>Modern statistics for modern biology</a:t>
            </a:r>
          </a:p>
        </p:txBody>
      </p:sp>
      <p:sp>
        <p:nvSpPr>
          <p:cNvPr id="3" name="Rectangle 2">
            <a:extLst>
              <a:ext uri="{FF2B5EF4-FFF2-40B4-BE49-F238E27FC236}">
                <a16:creationId xmlns:a16="http://schemas.microsoft.com/office/drawing/2014/main" id="{02DFE289-3F47-7B4D-882D-8339FAB7A6E2}"/>
              </a:ext>
            </a:extLst>
          </p:cNvPr>
          <p:cNvSpPr/>
          <p:nvPr/>
        </p:nvSpPr>
        <p:spPr>
          <a:xfrm>
            <a:off x="2286000" y="5027233"/>
            <a:ext cx="4572000" cy="369332"/>
          </a:xfrm>
          <a:prstGeom prst="rect">
            <a:avLst/>
          </a:prstGeom>
        </p:spPr>
        <p:txBody>
          <a:bodyPr>
            <a:spAutoFit/>
          </a:bodyPr>
          <a:lstStyle/>
          <a:p>
            <a:r>
              <a:rPr lang="en-US" dirty="0"/>
              <a:t>https://</a:t>
            </a:r>
            <a:r>
              <a:rPr lang="en-US" dirty="0" err="1"/>
              <a:t>www.huber.embl.de</a:t>
            </a:r>
            <a:r>
              <a:rPr lang="en-US" dirty="0"/>
              <a:t>/</a:t>
            </a:r>
            <a:r>
              <a:rPr lang="en-US" dirty="0" err="1"/>
              <a:t>msmb</a:t>
            </a:r>
            <a:r>
              <a:rPr lang="en-US" dirty="0"/>
              <a:t>/</a:t>
            </a:r>
          </a:p>
        </p:txBody>
      </p:sp>
    </p:spTree>
    <p:extLst>
      <p:ext uri="{BB962C8B-B14F-4D97-AF65-F5344CB8AC3E}">
        <p14:creationId xmlns:p14="http://schemas.microsoft.com/office/powerpoint/2010/main" val="16813526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BFD3D-EA3F-1A43-B278-9181E1B603EF}"/>
              </a:ext>
            </a:extLst>
          </p:cNvPr>
          <p:cNvSpPr>
            <a:spLocks noGrp="1"/>
          </p:cNvSpPr>
          <p:nvPr>
            <p:ph type="title"/>
          </p:nvPr>
        </p:nvSpPr>
        <p:spPr/>
        <p:txBody>
          <a:bodyPr/>
          <a:lstStyle/>
          <a:p>
            <a:r>
              <a:rPr lang="en-US" dirty="0"/>
              <a:t>Statistical modelling</a:t>
            </a:r>
          </a:p>
        </p:txBody>
      </p:sp>
      <p:sp>
        <p:nvSpPr>
          <p:cNvPr id="3" name="Content Placeholder 2">
            <a:extLst>
              <a:ext uri="{FF2B5EF4-FFF2-40B4-BE49-F238E27FC236}">
                <a16:creationId xmlns:a16="http://schemas.microsoft.com/office/drawing/2014/main" id="{6A145F0B-CCEC-1C42-B17B-9AEFB184C827}"/>
              </a:ext>
            </a:extLst>
          </p:cNvPr>
          <p:cNvSpPr>
            <a:spLocks noGrp="1"/>
          </p:cNvSpPr>
          <p:nvPr>
            <p:ph idx="1"/>
          </p:nvPr>
        </p:nvSpPr>
        <p:spPr>
          <a:xfrm>
            <a:off x="208866" y="1401546"/>
            <a:ext cx="5934128" cy="4525963"/>
          </a:xfrm>
        </p:spPr>
        <p:txBody>
          <a:bodyPr>
            <a:normAutofit/>
          </a:bodyPr>
          <a:lstStyle/>
          <a:p>
            <a:r>
              <a:rPr lang="en-GB" sz="2400" dirty="0"/>
              <a:t>In many real situations, neither the generative model nor the parameters are known, and we will need to estimate them using the data we have collected</a:t>
            </a:r>
          </a:p>
          <a:p>
            <a:r>
              <a:rPr lang="en-GB" sz="2400" dirty="0"/>
              <a:t>Statistical modelling works from the data </a:t>
            </a:r>
            <a:r>
              <a:rPr lang="en-GB" sz="2400" i="1" dirty="0"/>
              <a:t>upwards</a:t>
            </a:r>
            <a:r>
              <a:rPr lang="en-GB" sz="2400" dirty="0"/>
              <a:t> to a model that </a:t>
            </a:r>
            <a:r>
              <a:rPr lang="en-GB" sz="2400" i="1" dirty="0"/>
              <a:t>might </a:t>
            </a:r>
            <a:r>
              <a:rPr lang="en-GB" sz="2400" dirty="0"/>
              <a:t>plausibly explain the data</a:t>
            </a:r>
          </a:p>
          <a:p>
            <a:r>
              <a:rPr lang="en-GB" sz="2400" dirty="0"/>
              <a:t>This upward-reasoning step is called statistical </a:t>
            </a:r>
            <a:r>
              <a:rPr lang="en-GB" sz="2400" b="1" dirty="0"/>
              <a:t>inference</a:t>
            </a:r>
            <a:endParaRPr lang="en-GB" sz="1800" dirty="0"/>
          </a:p>
        </p:txBody>
      </p:sp>
      <p:pic>
        <p:nvPicPr>
          <p:cNvPr id="4" name="Picture 3">
            <a:extLst>
              <a:ext uri="{FF2B5EF4-FFF2-40B4-BE49-F238E27FC236}">
                <a16:creationId xmlns:a16="http://schemas.microsoft.com/office/drawing/2014/main" id="{FFD581BD-F7A7-F14E-B94F-C4B56E56AB5D}"/>
              </a:ext>
            </a:extLst>
          </p:cNvPr>
          <p:cNvPicPr>
            <a:picLocks noChangeAspect="1"/>
          </p:cNvPicPr>
          <p:nvPr/>
        </p:nvPicPr>
        <p:blipFill>
          <a:blip r:embed="rId2"/>
          <a:stretch>
            <a:fillRect/>
          </a:stretch>
        </p:blipFill>
        <p:spPr>
          <a:xfrm>
            <a:off x="6359856" y="1720541"/>
            <a:ext cx="2275027" cy="1943986"/>
          </a:xfrm>
          <a:prstGeom prst="rect">
            <a:avLst/>
          </a:prstGeom>
        </p:spPr>
      </p:pic>
      <p:sp>
        <p:nvSpPr>
          <p:cNvPr id="5" name="TextBox 4">
            <a:extLst>
              <a:ext uri="{FF2B5EF4-FFF2-40B4-BE49-F238E27FC236}">
                <a16:creationId xmlns:a16="http://schemas.microsoft.com/office/drawing/2014/main" id="{FA7BBCCE-7BF6-F24D-8A74-4A0F39272D86}"/>
              </a:ext>
            </a:extLst>
          </p:cNvPr>
          <p:cNvSpPr txBox="1"/>
          <p:nvPr/>
        </p:nvSpPr>
        <p:spPr>
          <a:xfrm>
            <a:off x="6050315" y="3838692"/>
            <a:ext cx="3093685" cy="1477328"/>
          </a:xfrm>
          <a:prstGeom prst="rect">
            <a:avLst/>
          </a:prstGeom>
          <a:noFill/>
        </p:spPr>
        <p:txBody>
          <a:bodyPr wrap="square" rtlCol="0">
            <a:spAutoFit/>
          </a:bodyPr>
          <a:lstStyle/>
          <a:p>
            <a:pPr algn="ctr"/>
            <a:r>
              <a:rPr lang="en-US" dirty="0"/>
              <a:t>We start with data X and use this  to estimate the parameters of a distribution. These estimates are donated by Greek letters and a hat.</a:t>
            </a:r>
          </a:p>
        </p:txBody>
      </p:sp>
    </p:spTree>
    <p:extLst>
      <p:ext uri="{BB962C8B-B14F-4D97-AF65-F5344CB8AC3E}">
        <p14:creationId xmlns:p14="http://schemas.microsoft.com/office/powerpoint/2010/main" val="33118147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BFD3D-EA3F-1A43-B278-9181E1B603EF}"/>
              </a:ext>
            </a:extLst>
          </p:cNvPr>
          <p:cNvSpPr>
            <a:spLocks noGrp="1"/>
          </p:cNvSpPr>
          <p:nvPr>
            <p:ph type="title"/>
          </p:nvPr>
        </p:nvSpPr>
        <p:spPr/>
        <p:txBody>
          <a:bodyPr/>
          <a:lstStyle/>
          <a:p>
            <a:r>
              <a:rPr lang="en-US" dirty="0"/>
              <a:t>Statistical modelling</a:t>
            </a:r>
          </a:p>
        </p:txBody>
      </p:sp>
      <p:sp>
        <p:nvSpPr>
          <p:cNvPr id="3" name="Content Placeholder 2">
            <a:extLst>
              <a:ext uri="{FF2B5EF4-FFF2-40B4-BE49-F238E27FC236}">
                <a16:creationId xmlns:a16="http://schemas.microsoft.com/office/drawing/2014/main" id="{6A145F0B-CCEC-1C42-B17B-9AEFB184C827}"/>
              </a:ext>
            </a:extLst>
          </p:cNvPr>
          <p:cNvSpPr>
            <a:spLocks noGrp="1"/>
          </p:cNvSpPr>
          <p:nvPr>
            <p:ph idx="1"/>
          </p:nvPr>
        </p:nvSpPr>
        <p:spPr/>
        <p:txBody>
          <a:bodyPr>
            <a:normAutofit/>
          </a:bodyPr>
          <a:lstStyle/>
          <a:p>
            <a:r>
              <a:rPr lang="en-US" sz="2400" dirty="0"/>
              <a:t>How do we pick which generative model is best for your data?</a:t>
            </a:r>
          </a:p>
          <a:p>
            <a:r>
              <a:rPr lang="en-US" sz="2400" dirty="0"/>
              <a:t>Statistical detective</a:t>
            </a:r>
          </a:p>
          <a:p>
            <a:r>
              <a:rPr lang="en-GB" sz="2400" dirty="0"/>
              <a:t>First we need a reasonable probability </a:t>
            </a:r>
            <a:r>
              <a:rPr lang="en-GB" sz="2400" i="1" dirty="0"/>
              <a:t>distribution</a:t>
            </a:r>
            <a:r>
              <a:rPr lang="en-GB" sz="2400" dirty="0"/>
              <a:t> to model the data generation process</a:t>
            </a:r>
          </a:p>
          <a:p>
            <a:r>
              <a:rPr lang="en-GB" sz="2400" dirty="0"/>
              <a:t>Our first step is to find a fit from candidate distributions; this requires consulting graphical and quantitative goodness-of-fit plots.</a:t>
            </a:r>
            <a:endParaRPr lang="en-GB" sz="1800" dirty="0"/>
          </a:p>
          <a:p>
            <a:pPr marL="914400" lvl="1" indent="-457200">
              <a:buAutoNum type="arabicPeriod"/>
            </a:pPr>
            <a:endParaRPr lang="en-US" sz="2000" dirty="0"/>
          </a:p>
        </p:txBody>
      </p:sp>
    </p:spTree>
    <p:extLst>
      <p:ext uri="{BB962C8B-B14F-4D97-AF65-F5344CB8AC3E}">
        <p14:creationId xmlns:p14="http://schemas.microsoft.com/office/powerpoint/2010/main" val="331152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25A56-2802-3D43-8D8F-8BDFC1BCF7E0}"/>
              </a:ext>
            </a:extLst>
          </p:cNvPr>
          <p:cNvSpPr>
            <a:spLocks noGrp="1"/>
          </p:cNvSpPr>
          <p:nvPr>
            <p:ph type="title"/>
          </p:nvPr>
        </p:nvSpPr>
        <p:spPr/>
        <p:txBody>
          <a:bodyPr/>
          <a:lstStyle/>
          <a:p>
            <a:r>
              <a:rPr lang="en-US" dirty="0"/>
              <a:t>Rootograms</a:t>
            </a:r>
          </a:p>
        </p:txBody>
      </p:sp>
      <p:sp>
        <p:nvSpPr>
          <p:cNvPr id="3" name="Content Placeholder 2">
            <a:extLst>
              <a:ext uri="{FF2B5EF4-FFF2-40B4-BE49-F238E27FC236}">
                <a16:creationId xmlns:a16="http://schemas.microsoft.com/office/drawing/2014/main" id="{0F2DFF33-F237-B042-9F25-37FBC65D10C5}"/>
              </a:ext>
            </a:extLst>
          </p:cNvPr>
          <p:cNvSpPr>
            <a:spLocks noGrp="1"/>
          </p:cNvSpPr>
          <p:nvPr>
            <p:ph idx="1"/>
          </p:nvPr>
        </p:nvSpPr>
        <p:spPr>
          <a:xfrm>
            <a:off x="359008" y="4166384"/>
            <a:ext cx="8238892" cy="1858863"/>
          </a:xfrm>
        </p:spPr>
        <p:txBody>
          <a:bodyPr>
            <a:normAutofit/>
          </a:bodyPr>
          <a:lstStyle/>
          <a:p>
            <a:r>
              <a:rPr lang="en-US" sz="2400" dirty="0"/>
              <a:t>Red is theoretical distribution</a:t>
            </a:r>
          </a:p>
          <a:p>
            <a:r>
              <a:rPr lang="en-US" sz="2400" dirty="0"/>
              <a:t>Bottom of bar should align with horizontal</a:t>
            </a:r>
          </a:p>
          <a:p>
            <a:r>
              <a:rPr lang="en-US" sz="2400" dirty="0"/>
              <a:t>Assess goodness of fit</a:t>
            </a:r>
          </a:p>
          <a:p>
            <a:endParaRPr lang="en-US" sz="2400" dirty="0"/>
          </a:p>
        </p:txBody>
      </p:sp>
      <p:pic>
        <p:nvPicPr>
          <p:cNvPr id="4" name="Picture 3">
            <a:extLst>
              <a:ext uri="{FF2B5EF4-FFF2-40B4-BE49-F238E27FC236}">
                <a16:creationId xmlns:a16="http://schemas.microsoft.com/office/drawing/2014/main" id="{88F5430F-0B2F-7A44-90FC-660E3C795498}"/>
              </a:ext>
            </a:extLst>
          </p:cNvPr>
          <p:cNvPicPr>
            <a:picLocks noChangeAspect="1"/>
          </p:cNvPicPr>
          <p:nvPr/>
        </p:nvPicPr>
        <p:blipFill>
          <a:blip r:embed="rId2"/>
          <a:stretch>
            <a:fillRect/>
          </a:stretch>
        </p:blipFill>
        <p:spPr>
          <a:xfrm>
            <a:off x="5633626" y="2176142"/>
            <a:ext cx="3321637" cy="1874536"/>
          </a:xfrm>
          <a:prstGeom prst="rect">
            <a:avLst/>
          </a:prstGeom>
        </p:spPr>
      </p:pic>
      <p:pic>
        <p:nvPicPr>
          <p:cNvPr id="5" name="Picture 4">
            <a:extLst>
              <a:ext uri="{FF2B5EF4-FFF2-40B4-BE49-F238E27FC236}">
                <a16:creationId xmlns:a16="http://schemas.microsoft.com/office/drawing/2014/main" id="{2AD7ADAC-EE1A-8146-A9D2-0A3DC5D027C1}"/>
              </a:ext>
            </a:extLst>
          </p:cNvPr>
          <p:cNvPicPr>
            <a:picLocks noChangeAspect="1"/>
          </p:cNvPicPr>
          <p:nvPr/>
        </p:nvPicPr>
        <p:blipFill>
          <a:blip r:embed="rId3"/>
          <a:stretch>
            <a:fillRect/>
          </a:stretch>
        </p:blipFill>
        <p:spPr>
          <a:xfrm>
            <a:off x="458340" y="2060435"/>
            <a:ext cx="3584108" cy="2105949"/>
          </a:xfrm>
          <a:prstGeom prst="rect">
            <a:avLst/>
          </a:prstGeom>
        </p:spPr>
      </p:pic>
      <p:pic>
        <p:nvPicPr>
          <p:cNvPr id="6" name="Picture 5">
            <a:extLst>
              <a:ext uri="{FF2B5EF4-FFF2-40B4-BE49-F238E27FC236}">
                <a16:creationId xmlns:a16="http://schemas.microsoft.com/office/drawing/2014/main" id="{DFDF5DFC-F4F8-524F-9842-E274E904750F}"/>
              </a:ext>
            </a:extLst>
          </p:cNvPr>
          <p:cNvPicPr>
            <a:picLocks noChangeAspect="1"/>
          </p:cNvPicPr>
          <p:nvPr/>
        </p:nvPicPr>
        <p:blipFill>
          <a:blip r:embed="rId4"/>
          <a:stretch>
            <a:fillRect/>
          </a:stretch>
        </p:blipFill>
        <p:spPr>
          <a:xfrm>
            <a:off x="458340" y="1258748"/>
            <a:ext cx="4848104" cy="1007398"/>
          </a:xfrm>
          <a:prstGeom prst="rect">
            <a:avLst/>
          </a:prstGeom>
        </p:spPr>
      </p:pic>
    </p:spTree>
    <p:extLst>
      <p:ext uri="{BB962C8B-B14F-4D97-AF65-F5344CB8AC3E}">
        <p14:creationId xmlns:p14="http://schemas.microsoft.com/office/powerpoint/2010/main" val="24319384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5BD31-02BE-EA45-8F61-C5AA78CE324C}"/>
              </a:ext>
            </a:extLst>
          </p:cNvPr>
          <p:cNvSpPr>
            <a:spLocks noGrp="1"/>
          </p:cNvSpPr>
          <p:nvPr>
            <p:ph type="title"/>
          </p:nvPr>
        </p:nvSpPr>
        <p:spPr/>
        <p:txBody>
          <a:bodyPr/>
          <a:lstStyle/>
          <a:p>
            <a:r>
              <a:rPr lang="en-US" dirty="0"/>
              <a:t>Bayesian statistics</a:t>
            </a:r>
          </a:p>
        </p:txBody>
      </p:sp>
      <p:sp>
        <p:nvSpPr>
          <p:cNvPr id="3" name="Content Placeholder 2">
            <a:extLst>
              <a:ext uri="{FF2B5EF4-FFF2-40B4-BE49-F238E27FC236}">
                <a16:creationId xmlns:a16="http://schemas.microsoft.com/office/drawing/2014/main" id="{21D2AB8D-5622-2A4D-8798-74658E685F0C}"/>
              </a:ext>
            </a:extLst>
          </p:cNvPr>
          <p:cNvSpPr>
            <a:spLocks noGrp="1"/>
          </p:cNvSpPr>
          <p:nvPr>
            <p:ph idx="1"/>
          </p:nvPr>
        </p:nvSpPr>
        <p:spPr/>
        <p:txBody>
          <a:bodyPr>
            <a:normAutofit lnSpcReduction="10000"/>
          </a:bodyPr>
          <a:lstStyle/>
          <a:p>
            <a:r>
              <a:rPr lang="en-US" sz="2400" dirty="0"/>
              <a:t>A method of statistical inference in which Bayes theorem is used to update the probability for a hypothesis as more evidence or information becomes available.</a:t>
            </a:r>
          </a:p>
          <a:p>
            <a:r>
              <a:rPr lang="en-US" sz="2400" dirty="0"/>
              <a:t>Practical approach where a </a:t>
            </a:r>
            <a:r>
              <a:rPr lang="en-US" sz="2400" b="1" dirty="0"/>
              <a:t>prior</a:t>
            </a:r>
            <a:r>
              <a:rPr lang="en-US" sz="2400" dirty="0"/>
              <a:t> and </a:t>
            </a:r>
            <a:r>
              <a:rPr lang="en-US" sz="2400" b="1" dirty="0"/>
              <a:t>posterior</a:t>
            </a:r>
            <a:r>
              <a:rPr lang="en-US" sz="2400" dirty="0"/>
              <a:t> distribution are used to model.</a:t>
            </a:r>
          </a:p>
          <a:p>
            <a:r>
              <a:rPr lang="en-US" sz="2400" dirty="0"/>
              <a:t>Prior – probability that would express ones belief before evidence is taken into account. This unknown would maybe be a parameter of the model or a latent variable rather than an observable variable.</a:t>
            </a:r>
          </a:p>
          <a:p>
            <a:r>
              <a:rPr lang="en-US" sz="2400" dirty="0"/>
              <a:t>Posterior – random variable conditional on the evidence obtained for an experiment after the relevant evidence is taken into account</a:t>
            </a:r>
          </a:p>
        </p:txBody>
      </p:sp>
    </p:spTree>
    <p:extLst>
      <p:ext uri="{BB962C8B-B14F-4D97-AF65-F5344CB8AC3E}">
        <p14:creationId xmlns:p14="http://schemas.microsoft.com/office/powerpoint/2010/main" val="4224108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5BD31-02BE-EA45-8F61-C5AA78CE324C}"/>
              </a:ext>
            </a:extLst>
          </p:cNvPr>
          <p:cNvSpPr>
            <a:spLocks noGrp="1"/>
          </p:cNvSpPr>
          <p:nvPr>
            <p:ph type="title"/>
          </p:nvPr>
        </p:nvSpPr>
        <p:spPr/>
        <p:txBody>
          <a:bodyPr/>
          <a:lstStyle/>
          <a:p>
            <a:r>
              <a:rPr lang="en-US" dirty="0"/>
              <a:t>Bayesian statistics</a:t>
            </a:r>
          </a:p>
        </p:txBody>
      </p:sp>
      <p:sp>
        <p:nvSpPr>
          <p:cNvPr id="3" name="Content Placeholder 2">
            <a:extLst>
              <a:ext uri="{FF2B5EF4-FFF2-40B4-BE49-F238E27FC236}">
                <a16:creationId xmlns:a16="http://schemas.microsoft.com/office/drawing/2014/main" id="{21D2AB8D-5622-2A4D-8798-74658E685F0C}"/>
              </a:ext>
            </a:extLst>
          </p:cNvPr>
          <p:cNvSpPr>
            <a:spLocks noGrp="1"/>
          </p:cNvSpPr>
          <p:nvPr>
            <p:ph idx="1"/>
          </p:nvPr>
        </p:nvSpPr>
        <p:spPr/>
        <p:txBody>
          <a:bodyPr>
            <a:normAutofit/>
          </a:bodyPr>
          <a:lstStyle/>
          <a:p>
            <a:r>
              <a:rPr lang="en-US" sz="2400" dirty="0"/>
              <a:t>We use probability distributions to express our knowledge about the parameters, and then use data to </a:t>
            </a:r>
            <a:r>
              <a:rPr lang="en-US" sz="2400" b="1" dirty="0"/>
              <a:t>update</a:t>
            </a:r>
            <a:r>
              <a:rPr lang="en-US" sz="2400" dirty="0"/>
              <a:t> our knowledge.</a:t>
            </a:r>
          </a:p>
          <a:p>
            <a:r>
              <a:rPr lang="en-US" sz="2400" dirty="0"/>
              <a:t>For example, shifting the distributions and making them narrower (more to come later).</a:t>
            </a:r>
          </a:p>
          <a:p>
            <a:pPr marL="0" indent="0">
              <a:buNone/>
            </a:pPr>
            <a:endParaRPr lang="en-US" sz="2400" dirty="0"/>
          </a:p>
        </p:txBody>
      </p:sp>
    </p:spTree>
    <p:extLst>
      <p:ext uri="{BB962C8B-B14F-4D97-AF65-F5344CB8AC3E}">
        <p14:creationId xmlns:p14="http://schemas.microsoft.com/office/powerpoint/2010/main" val="3931600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B04FB-9B88-5F48-8F81-8F7C6BE0ECC5}"/>
              </a:ext>
            </a:extLst>
          </p:cNvPr>
          <p:cNvSpPr>
            <a:spLocks noGrp="1"/>
          </p:cNvSpPr>
          <p:nvPr>
            <p:ph type="title"/>
          </p:nvPr>
        </p:nvSpPr>
        <p:spPr>
          <a:xfrm>
            <a:off x="196458" y="146593"/>
            <a:ext cx="5437168" cy="781708"/>
          </a:xfrm>
        </p:spPr>
        <p:txBody>
          <a:bodyPr/>
          <a:lstStyle/>
          <a:p>
            <a:r>
              <a:rPr lang="en-US" dirty="0"/>
              <a:t>High-throughput count data</a:t>
            </a:r>
          </a:p>
        </p:txBody>
      </p:sp>
      <p:sp>
        <p:nvSpPr>
          <p:cNvPr id="3" name="Content Placeholder 2">
            <a:extLst>
              <a:ext uri="{FF2B5EF4-FFF2-40B4-BE49-F238E27FC236}">
                <a16:creationId xmlns:a16="http://schemas.microsoft.com/office/drawing/2014/main" id="{CCA64986-6413-3C44-A17C-8E9C30EEB504}"/>
              </a:ext>
            </a:extLst>
          </p:cNvPr>
          <p:cNvSpPr>
            <a:spLocks noGrp="1"/>
          </p:cNvSpPr>
          <p:nvPr>
            <p:ph idx="1"/>
          </p:nvPr>
        </p:nvSpPr>
        <p:spPr/>
        <p:txBody>
          <a:bodyPr>
            <a:normAutofit/>
          </a:bodyPr>
          <a:lstStyle/>
          <a:p>
            <a:r>
              <a:rPr lang="en-US" sz="2400" dirty="0"/>
              <a:t>Challenges:</a:t>
            </a:r>
          </a:p>
          <a:p>
            <a:pPr lvl="1"/>
            <a:r>
              <a:rPr lang="en-US" sz="2000" dirty="0"/>
              <a:t>Large dynamic range - 0 to millions. (heteroscedasticity).</a:t>
            </a:r>
          </a:p>
          <a:p>
            <a:pPr lvl="1"/>
            <a:r>
              <a:rPr lang="en-US" sz="2000" dirty="0"/>
              <a:t>Non negative integers with uneven distributions – normal or log-normal distributions may not fit.</a:t>
            </a:r>
          </a:p>
          <a:p>
            <a:pPr lvl="1"/>
            <a:r>
              <a:rPr lang="en-US" sz="2000" dirty="0"/>
              <a:t>We need to understand the sampling biases and correct.</a:t>
            </a:r>
          </a:p>
          <a:p>
            <a:pPr lvl="1"/>
            <a:r>
              <a:rPr lang="en-US" sz="2000" dirty="0"/>
              <a:t>Small sample size makes estimation of dispersion difficult.</a:t>
            </a:r>
          </a:p>
          <a:p>
            <a:pPr lvl="1"/>
            <a:endParaRPr lang="en-US" sz="2000" dirty="0"/>
          </a:p>
        </p:txBody>
      </p:sp>
      <p:pic>
        <p:nvPicPr>
          <p:cNvPr id="4" name="Picture 3">
            <a:extLst>
              <a:ext uri="{FF2B5EF4-FFF2-40B4-BE49-F238E27FC236}">
                <a16:creationId xmlns:a16="http://schemas.microsoft.com/office/drawing/2014/main" id="{0447B574-6D9A-3444-A6A7-35319CD6ADF2}"/>
              </a:ext>
            </a:extLst>
          </p:cNvPr>
          <p:cNvPicPr>
            <a:picLocks noChangeAspect="1"/>
          </p:cNvPicPr>
          <p:nvPr/>
        </p:nvPicPr>
        <p:blipFill>
          <a:blip r:embed="rId2"/>
          <a:stretch>
            <a:fillRect/>
          </a:stretch>
        </p:blipFill>
        <p:spPr>
          <a:xfrm>
            <a:off x="2692400" y="3775035"/>
            <a:ext cx="3759200" cy="2247900"/>
          </a:xfrm>
          <a:prstGeom prst="rect">
            <a:avLst/>
          </a:prstGeom>
        </p:spPr>
      </p:pic>
    </p:spTree>
    <p:extLst>
      <p:ext uri="{BB962C8B-B14F-4D97-AF65-F5344CB8AC3E}">
        <p14:creationId xmlns:p14="http://schemas.microsoft.com/office/powerpoint/2010/main" val="40954302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28990-90A7-D54E-8970-A37B4222E834}"/>
              </a:ext>
            </a:extLst>
          </p:cNvPr>
          <p:cNvSpPr>
            <a:spLocks noGrp="1"/>
          </p:cNvSpPr>
          <p:nvPr>
            <p:ph type="title"/>
          </p:nvPr>
        </p:nvSpPr>
        <p:spPr>
          <a:xfrm>
            <a:off x="196458" y="158168"/>
            <a:ext cx="5437168" cy="781708"/>
          </a:xfrm>
        </p:spPr>
        <p:txBody>
          <a:bodyPr/>
          <a:lstStyle/>
          <a:p>
            <a:r>
              <a:rPr lang="en-US" dirty="0" err="1"/>
              <a:t>Normalisation</a:t>
            </a:r>
            <a:endParaRPr lang="en-US" dirty="0"/>
          </a:p>
        </p:txBody>
      </p:sp>
      <p:sp>
        <p:nvSpPr>
          <p:cNvPr id="3" name="Content Placeholder 2">
            <a:extLst>
              <a:ext uri="{FF2B5EF4-FFF2-40B4-BE49-F238E27FC236}">
                <a16:creationId xmlns:a16="http://schemas.microsoft.com/office/drawing/2014/main" id="{7256779B-69EB-C14F-BA0F-80770FF32EC5}"/>
              </a:ext>
            </a:extLst>
          </p:cNvPr>
          <p:cNvSpPr>
            <a:spLocks noGrp="1"/>
          </p:cNvSpPr>
          <p:nvPr>
            <p:ph idx="1"/>
          </p:nvPr>
        </p:nvSpPr>
        <p:spPr/>
        <p:txBody>
          <a:bodyPr>
            <a:normAutofit/>
          </a:bodyPr>
          <a:lstStyle/>
          <a:p>
            <a:r>
              <a:rPr lang="en-US" sz="2400" dirty="0" err="1"/>
              <a:t>Normalisation</a:t>
            </a:r>
            <a:r>
              <a:rPr lang="en-US" sz="2400" dirty="0"/>
              <a:t> can be misleading term</a:t>
            </a:r>
          </a:p>
          <a:p>
            <a:r>
              <a:rPr lang="en-US" sz="2400" dirty="0"/>
              <a:t>Nothing to do with normal distribution</a:t>
            </a:r>
          </a:p>
          <a:p>
            <a:r>
              <a:rPr lang="en-US" sz="2400" dirty="0"/>
              <a:t>The aim is to identify sources of bias and take them into account</a:t>
            </a:r>
          </a:p>
          <a:p>
            <a:r>
              <a:rPr lang="en-US" sz="2400" dirty="0"/>
              <a:t>For RNA-seq that’s usually library size (number of reads for each sample)</a:t>
            </a:r>
          </a:p>
        </p:txBody>
      </p:sp>
    </p:spTree>
    <p:extLst>
      <p:ext uri="{BB962C8B-B14F-4D97-AF65-F5344CB8AC3E}">
        <p14:creationId xmlns:p14="http://schemas.microsoft.com/office/powerpoint/2010/main" val="3806517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ount normalization with DESeq2 | Introduction to DGE">
            <a:extLst>
              <a:ext uri="{FF2B5EF4-FFF2-40B4-BE49-F238E27FC236}">
                <a16:creationId xmlns:a16="http://schemas.microsoft.com/office/drawing/2014/main" id="{8279B720-8922-C846-8FEA-80769BD646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9616" y="1695762"/>
            <a:ext cx="6565900" cy="3466476"/>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1618A11C-523E-F644-9BDC-62B67A8A5B5A}"/>
              </a:ext>
            </a:extLst>
          </p:cNvPr>
          <p:cNvSpPr txBox="1">
            <a:spLocks/>
          </p:cNvSpPr>
          <p:nvPr/>
        </p:nvSpPr>
        <p:spPr>
          <a:xfrm>
            <a:off x="196458" y="158168"/>
            <a:ext cx="543716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a:t>Normalisation</a:t>
            </a:r>
            <a:endParaRPr lang="en-US" dirty="0"/>
          </a:p>
        </p:txBody>
      </p:sp>
    </p:spTree>
    <p:extLst>
      <p:ext uri="{BB962C8B-B14F-4D97-AF65-F5344CB8AC3E}">
        <p14:creationId xmlns:p14="http://schemas.microsoft.com/office/powerpoint/2010/main" val="13019692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6F50B-9C90-9446-A65A-98071CE9D97C}"/>
              </a:ext>
            </a:extLst>
          </p:cNvPr>
          <p:cNvSpPr>
            <a:spLocks noGrp="1"/>
          </p:cNvSpPr>
          <p:nvPr>
            <p:ph type="title"/>
          </p:nvPr>
        </p:nvSpPr>
        <p:spPr>
          <a:xfrm>
            <a:off x="208866" y="148783"/>
            <a:ext cx="5437168" cy="781708"/>
          </a:xfrm>
        </p:spPr>
        <p:txBody>
          <a:bodyPr/>
          <a:lstStyle/>
          <a:p>
            <a:r>
              <a:rPr lang="en-US" dirty="0" err="1"/>
              <a:t>Normalisation</a:t>
            </a:r>
            <a:endParaRPr lang="en-US" dirty="0"/>
          </a:p>
        </p:txBody>
      </p:sp>
      <p:sp>
        <p:nvSpPr>
          <p:cNvPr id="3" name="Content Placeholder 2">
            <a:extLst>
              <a:ext uri="{FF2B5EF4-FFF2-40B4-BE49-F238E27FC236}">
                <a16:creationId xmlns:a16="http://schemas.microsoft.com/office/drawing/2014/main" id="{FFD99581-F188-8D4A-8535-1611C1DA98EC}"/>
              </a:ext>
            </a:extLst>
          </p:cNvPr>
          <p:cNvSpPr>
            <a:spLocks noGrp="1"/>
          </p:cNvSpPr>
          <p:nvPr>
            <p:ph idx="1"/>
          </p:nvPr>
        </p:nvSpPr>
        <p:spPr>
          <a:xfrm>
            <a:off x="208866" y="1401546"/>
            <a:ext cx="5289109" cy="4918231"/>
          </a:xfrm>
        </p:spPr>
        <p:txBody>
          <a:bodyPr>
            <a:noAutofit/>
          </a:bodyPr>
          <a:lstStyle/>
          <a:p>
            <a:r>
              <a:rPr lang="en-US" sz="2000" dirty="0"/>
              <a:t>Consider this:</a:t>
            </a:r>
          </a:p>
          <a:p>
            <a:pPr lvl="1"/>
            <a:r>
              <a:rPr lang="en-US" sz="2000" dirty="0"/>
              <a:t>If we estimate </a:t>
            </a:r>
            <a:r>
              <a:rPr lang="en-US" sz="2000" i="1" dirty="0"/>
              <a:t>s </a:t>
            </a:r>
            <a:r>
              <a:rPr lang="en-US" sz="2000" dirty="0"/>
              <a:t>for each of two samples by the sum of its counts then the slope of the blue line represents their ratio.</a:t>
            </a:r>
          </a:p>
          <a:p>
            <a:pPr lvl="1"/>
            <a:r>
              <a:rPr lang="en-US" sz="2000" dirty="0"/>
              <a:t>Gene C is downregulated in sample 2 while the other genes are upregulated </a:t>
            </a:r>
          </a:p>
          <a:p>
            <a:pPr lvl="1"/>
            <a:r>
              <a:rPr lang="en-US" sz="2000" dirty="0"/>
              <a:t>If we now estimate </a:t>
            </a:r>
            <a:r>
              <a:rPr lang="en-US" sz="2000" i="1" dirty="0"/>
              <a:t>s </a:t>
            </a:r>
            <a:r>
              <a:rPr lang="en-US" sz="2000" dirty="0"/>
              <a:t>such that the ratios correspond to the red line.</a:t>
            </a:r>
          </a:p>
          <a:p>
            <a:pPr lvl="1"/>
            <a:r>
              <a:rPr lang="en-US" sz="2000" dirty="0"/>
              <a:t>Only gene C is downregulated in sample 2</a:t>
            </a:r>
          </a:p>
          <a:p>
            <a:pPr lvl="1"/>
            <a:r>
              <a:rPr lang="en-US" sz="2000" dirty="0"/>
              <a:t>The slope of the red line is generated using robust regression – This is what DEseq2 does.</a:t>
            </a:r>
          </a:p>
        </p:txBody>
      </p:sp>
      <p:pic>
        <p:nvPicPr>
          <p:cNvPr id="4" name="Picture 3">
            <a:extLst>
              <a:ext uri="{FF2B5EF4-FFF2-40B4-BE49-F238E27FC236}">
                <a16:creationId xmlns:a16="http://schemas.microsoft.com/office/drawing/2014/main" id="{EE9E4F65-750B-DA44-9A64-ACBF5D7B2F12}"/>
              </a:ext>
            </a:extLst>
          </p:cNvPr>
          <p:cNvPicPr>
            <a:picLocks noChangeAspect="1"/>
          </p:cNvPicPr>
          <p:nvPr/>
        </p:nvPicPr>
        <p:blipFill>
          <a:blip r:embed="rId3"/>
          <a:stretch>
            <a:fillRect/>
          </a:stretch>
        </p:blipFill>
        <p:spPr>
          <a:xfrm>
            <a:off x="5404534" y="1151842"/>
            <a:ext cx="3530600" cy="3327400"/>
          </a:xfrm>
          <a:prstGeom prst="rect">
            <a:avLst/>
          </a:prstGeom>
        </p:spPr>
      </p:pic>
      <p:sp>
        <p:nvSpPr>
          <p:cNvPr id="5" name="Rectangle 4">
            <a:extLst>
              <a:ext uri="{FF2B5EF4-FFF2-40B4-BE49-F238E27FC236}">
                <a16:creationId xmlns:a16="http://schemas.microsoft.com/office/drawing/2014/main" id="{E2576AFE-CFAC-D040-AC23-C08515863B09}"/>
              </a:ext>
            </a:extLst>
          </p:cNvPr>
          <p:cNvSpPr/>
          <p:nvPr/>
        </p:nvSpPr>
        <p:spPr>
          <a:xfrm>
            <a:off x="5897463" y="4677443"/>
            <a:ext cx="2824222" cy="1384995"/>
          </a:xfrm>
          <a:prstGeom prst="rect">
            <a:avLst/>
          </a:prstGeom>
        </p:spPr>
        <p:txBody>
          <a:bodyPr wrap="square">
            <a:spAutoFit/>
          </a:bodyPr>
          <a:lstStyle/>
          <a:p>
            <a:r>
              <a:rPr lang="en-GB" sz="1400" dirty="0"/>
              <a:t>Size factor estimation. The points correspond to hypothetical genes whose counts in two samples are indicated by their </a:t>
            </a:r>
            <a:r>
              <a:rPr lang="en-GB" sz="1400" dirty="0">
                <a:latin typeface="MJXc-TeX-math-I"/>
              </a:rPr>
              <a:t>x</a:t>
            </a:r>
            <a:r>
              <a:rPr lang="en-GB" sz="1400" dirty="0"/>
              <a:t>x- and </a:t>
            </a:r>
            <a:r>
              <a:rPr lang="en-GB" sz="1400" dirty="0" err="1">
                <a:latin typeface="MJXc-TeX-math-I"/>
              </a:rPr>
              <a:t>y</a:t>
            </a:r>
            <a:r>
              <a:rPr lang="en-GB" sz="1400" dirty="0" err="1"/>
              <a:t>y</a:t>
            </a:r>
            <a:r>
              <a:rPr lang="en-GB" sz="1400" dirty="0"/>
              <a:t>-coordinates. The lines represent ways of estimating size factor.</a:t>
            </a:r>
            <a:endParaRPr lang="en-US" sz="1400" dirty="0"/>
          </a:p>
        </p:txBody>
      </p:sp>
    </p:spTree>
    <p:extLst>
      <p:ext uri="{BB962C8B-B14F-4D97-AF65-F5344CB8AC3E}">
        <p14:creationId xmlns:p14="http://schemas.microsoft.com/office/powerpoint/2010/main" val="1359588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BA6FC-E58E-C141-88CE-8E337B95E9C2}"/>
              </a:ext>
            </a:extLst>
          </p:cNvPr>
          <p:cNvSpPr>
            <a:spLocks noGrp="1"/>
          </p:cNvSpPr>
          <p:nvPr>
            <p:ph type="title"/>
          </p:nvPr>
        </p:nvSpPr>
        <p:spPr>
          <a:xfrm>
            <a:off x="196458" y="146593"/>
            <a:ext cx="5437168" cy="781708"/>
          </a:xfrm>
        </p:spPr>
        <p:txBody>
          <a:bodyPr/>
          <a:lstStyle/>
          <a:p>
            <a:r>
              <a:rPr lang="en-US" dirty="0"/>
              <a:t>Dispersion</a:t>
            </a:r>
          </a:p>
        </p:txBody>
      </p:sp>
      <p:sp>
        <p:nvSpPr>
          <p:cNvPr id="3" name="Content Placeholder 2">
            <a:extLst>
              <a:ext uri="{FF2B5EF4-FFF2-40B4-BE49-F238E27FC236}">
                <a16:creationId xmlns:a16="http://schemas.microsoft.com/office/drawing/2014/main" id="{78F57D2C-2357-A148-85D5-DC50B7D8D720}"/>
              </a:ext>
            </a:extLst>
          </p:cNvPr>
          <p:cNvSpPr>
            <a:spLocks noGrp="1"/>
          </p:cNvSpPr>
          <p:nvPr>
            <p:ph idx="1"/>
          </p:nvPr>
        </p:nvSpPr>
        <p:spPr/>
        <p:txBody>
          <a:bodyPr>
            <a:normAutofit/>
          </a:bodyPr>
          <a:lstStyle/>
          <a:p>
            <a:r>
              <a:rPr lang="en-US" sz="2400" dirty="0"/>
              <a:t>Fragments are cDNA molecules that could be sequenced (in reality we only sequence a fraction of these in the total sample).</a:t>
            </a:r>
          </a:p>
          <a:p>
            <a:r>
              <a:rPr lang="en-US" sz="2400" dirty="0"/>
              <a:t>A sequencing library of n</a:t>
            </a:r>
            <a:r>
              <a:rPr lang="en-US" sz="2400" baseline="-25000" dirty="0"/>
              <a:t>1</a:t>
            </a:r>
            <a:r>
              <a:rPr lang="en-US" sz="2400" dirty="0"/>
              <a:t> fragments corresponding to gene 1, n</a:t>
            </a:r>
            <a:r>
              <a:rPr lang="en-US" sz="2400" baseline="-25000" dirty="0"/>
              <a:t>2</a:t>
            </a:r>
            <a:r>
              <a:rPr lang="en-US" sz="2400" dirty="0"/>
              <a:t> corresponding to gene 2.</a:t>
            </a:r>
          </a:p>
          <a:p>
            <a:r>
              <a:rPr lang="en-US" sz="2400" dirty="0"/>
              <a:t>A total library size is n = n</a:t>
            </a:r>
            <a:r>
              <a:rPr lang="en-US" sz="2400" baseline="-25000" dirty="0"/>
              <a:t>1</a:t>
            </a:r>
            <a:r>
              <a:rPr lang="en-US" sz="2400" dirty="0"/>
              <a:t> + n</a:t>
            </a:r>
            <a:r>
              <a:rPr lang="en-US" sz="2400" baseline="-25000" dirty="0"/>
              <a:t>2</a:t>
            </a:r>
            <a:r>
              <a:rPr lang="en-US" sz="2400" dirty="0"/>
              <a:t> + ..</a:t>
            </a:r>
            <a:r>
              <a:rPr lang="en-US" sz="2400" dirty="0" err="1"/>
              <a:t>n</a:t>
            </a:r>
            <a:r>
              <a:rPr lang="en-US" sz="2400" baseline="-25000" dirty="0" err="1"/>
              <a:t>n</a:t>
            </a:r>
            <a:endParaRPr lang="en-US" sz="2400" dirty="0"/>
          </a:p>
          <a:p>
            <a:endParaRPr lang="en-US" sz="2400" dirty="0"/>
          </a:p>
        </p:txBody>
      </p:sp>
    </p:spTree>
    <p:extLst>
      <p:ext uri="{BB962C8B-B14F-4D97-AF65-F5344CB8AC3E}">
        <p14:creationId xmlns:p14="http://schemas.microsoft.com/office/powerpoint/2010/main" val="2681118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E4208-9837-4B49-907F-154AA7B39016}"/>
              </a:ext>
            </a:extLst>
          </p:cNvPr>
          <p:cNvSpPr>
            <a:spLocks noGrp="1"/>
          </p:cNvSpPr>
          <p:nvPr>
            <p:ph type="title"/>
          </p:nvPr>
        </p:nvSpPr>
        <p:spPr/>
        <p:txBody>
          <a:bodyPr/>
          <a:lstStyle/>
          <a:p>
            <a:r>
              <a:rPr lang="en-US" dirty="0"/>
              <a:t>Frequentist statistics</a:t>
            </a:r>
          </a:p>
        </p:txBody>
      </p:sp>
      <p:sp>
        <p:nvSpPr>
          <p:cNvPr id="3" name="Content Placeholder 2">
            <a:extLst>
              <a:ext uri="{FF2B5EF4-FFF2-40B4-BE49-F238E27FC236}">
                <a16:creationId xmlns:a16="http://schemas.microsoft.com/office/drawing/2014/main" id="{02624E32-73F0-0449-9D19-2802D579F774}"/>
              </a:ext>
            </a:extLst>
          </p:cNvPr>
          <p:cNvSpPr>
            <a:spLocks noGrp="1"/>
          </p:cNvSpPr>
          <p:nvPr>
            <p:ph idx="1"/>
          </p:nvPr>
        </p:nvSpPr>
        <p:spPr/>
        <p:txBody>
          <a:bodyPr>
            <a:normAutofit/>
          </a:bodyPr>
          <a:lstStyle/>
          <a:p>
            <a:r>
              <a:rPr lang="en-US" sz="2400" dirty="0"/>
              <a:t>A type of statistical inference that draws conclusions from sample data by emphasizing the frequency or proportion of the data.</a:t>
            </a:r>
          </a:p>
        </p:txBody>
      </p:sp>
    </p:spTree>
    <p:extLst>
      <p:ext uri="{BB962C8B-B14F-4D97-AF65-F5344CB8AC3E}">
        <p14:creationId xmlns:p14="http://schemas.microsoft.com/office/powerpoint/2010/main" val="12879944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BA6FC-E58E-C141-88CE-8E337B95E9C2}"/>
              </a:ext>
            </a:extLst>
          </p:cNvPr>
          <p:cNvSpPr>
            <a:spLocks noGrp="1"/>
          </p:cNvSpPr>
          <p:nvPr>
            <p:ph type="title"/>
          </p:nvPr>
        </p:nvSpPr>
        <p:spPr>
          <a:xfrm>
            <a:off x="196458" y="146593"/>
            <a:ext cx="5437168" cy="781708"/>
          </a:xfrm>
        </p:spPr>
        <p:txBody>
          <a:bodyPr/>
          <a:lstStyle/>
          <a:p>
            <a:r>
              <a:rPr lang="en-US" dirty="0"/>
              <a:t>Dispersion</a:t>
            </a:r>
          </a:p>
        </p:txBody>
      </p:sp>
      <p:sp>
        <p:nvSpPr>
          <p:cNvPr id="3" name="Content Placeholder 2">
            <a:extLst>
              <a:ext uri="{FF2B5EF4-FFF2-40B4-BE49-F238E27FC236}">
                <a16:creationId xmlns:a16="http://schemas.microsoft.com/office/drawing/2014/main" id="{78F57D2C-2357-A148-85D5-DC50B7D8D720}"/>
              </a:ext>
            </a:extLst>
          </p:cNvPr>
          <p:cNvSpPr>
            <a:spLocks noGrp="1"/>
          </p:cNvSpPr>
          <p:nvPr>
            <p:ph idx="1"/>
          </p:nvPr>
        </p:nvSpPr>
        <p:spPr/>
        <p:txBody>
          <a:bodyPr>
            <a:normAutofit/>
          </a:bodyPr>
          <a:lstStyle/>
          <a:p>
            <a:r>
              <a:rPr lang="en-US" sz="2400" dirty="0"/>
              <a:t>The number of genes is in the tens of thousands</a:t>
            </a:r>
          </a:p>
          <a:p>
            <a:r>
              <a:rPr lang="en-US" sz="2400" dirty="0"/>
              <a:t>The value of n (fragments) depends on the amount of cells that were used to prepare the lib, which could potentially be billions</a:t>
            </a:r>
          </a:p>
          <a:p>
            <a:r>
              <a:rPr lang="en-US" sz="2400" dirty="0"/>
              <a:t>We submit the sample for sequencing and determine the identity of </a:t>
            </a:r>
            <a:r>
              <a:rPr lang="en-US" sz="2400" i="1" dirty="0"/>
              <a:t>r</a:t>
            </a:r>
            <a:r>
              <a:rPr lang="en-US" sz="2400" dirty="0"/>
              <a:t> randomly sampled fragments.</a:t>
            </a:r>
          </a:p>
          <a:p>
            <a:r>
              <a:rPr lang="en-US" sz="2400" dirty="0"/>
              <a:t>The number of reads </a:t>
            </a:r>
            <a:r>
              <a:rPr lang="en-US" sz="2400" i="1" dirty="0"/>
              <a:t>r</a:t>
            </a:r>
            <a:r>
              <a:rPr lang="en-US" sz="2400" dirty="0"/>
              <a:t> is usually in the tens of millions</a:t>
            </a:r>
            <a:endParaRPr lang="en-US" sz="2400" i="1" dirty="0"/>
          </a:p>
          <a:p>
            <a:endParaRPr lang="en-US" sz="2400" dirty="0"/>
          </a:p>
        </p:txBody>
      </p:sp>
    </p:spTree>
    <p:extLst>
      <p:ext uri="{BB962C8B-B14F-4D97-AF65-F5344CB8AC3E}">
        <p14:creationId xmlns:p14="http://schemas.microsoft.com/office/powerpoint/2010/main" val="8295609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7D852-2571-1045-8B00-E43B0CB87AA1}"/>
              </a:ext>
            </a:extLst>
          </p:cNvPr>
          <p:cNvSpPr>
            <a:spLocks noGrp="1"/>
          </p:cNvSpPr>
          <p:nvPr>
            <p:ph type="title"/>
          </p:nvPr>
        </p:nvSpPr>
        <p:spPr>
          <a:xfrm>
            <a:off x="196458" y="158168"/>
            <a:ext cx="5437168" cy="781708"/>
          </a:xfrm>
        </p:spPr>
        <p:txBody>
          <a:bodyPr/>
          <a:lstStyle/>
          <a:p>
            <a:r>
              <a:rPr lang="en-US" dirty="0"/>
              <a:t>Dispersion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9454147-EFDC-4C46-9355-AAF68BA1C681}"/>
                  </a:ext>
                </a:extLst>
              </p:cNvPr>
              <p:cNvSpPr>
                <a:spLocks noGrp="1"/>
              </p:cNvSpPr>
              <p:nvPr>
                <p:ph idx="1"/>
              </p:nvPr>
            </p:nvSpPr>
            <p:spPr/>
            <p:txBody>
              <a:bodyPr>
                <a:normAutofit lnSpcReduction="10000"/>
              </a:bodyPr>
              <a:lstStyle/>
              <a:p>
                <a:r>
                  <a:rPr lang="en-US" sz="2400" dirty="0"/>
                  <a:t>A read is the sequence obtained from a fragment.</a:t>
                </a:r>
              </a:p>
              <a:p>
                <a:r>
                  <a:rPr lang="en-US" sz="2400" dirty="0"/>
                  <a:t>Probability that a given read maps to the </a:t>
                </a:r>
                <a:r>
                  <a:rPr lang="en-US" sz="2400" i="1" dirty="0" err="1"/>
                  <a:t>i</a:t>
                </a:r>
                <a:r>
                  <a:rPr lang="en-US" sz="2400" dirty="0" err="1"/>
                  <a:t>th</a:t>
                </a:r>
                <a:r>
                  <a:rPr lang="en-US" sz="2400" dirty="0"/>
                  <a:t> gene is:</a:t>
                </a:r>
              </a:p>
              <a:p>
                <a:pPr lvl="1"/>
                <a:r>
                  <a:rPr lang="en-US" sz="2400" dirty="0"/>
                  <a:t>p</a:t>
                </a:r>
                <a:r>
                  <a:rPr lang="en-US" sz="2400" baseline="-25000" dirty="0"/>
                  <a:t>i</a:t>
                </a:r>
                <a:r>
                  <a:rPr lang="en-US" sz="2400" dirty="0"/>
                  <a:t> = </a:t>
                </a:r>
                <a:r>
                  <a:rPr lang="en-US" sz="2400" dirty="0" err="1"/>
                  <a:t>n</a:t>
                </a:r>
                <a:r>
                  <a:rPr lang="en-US" sz="2400" baseline="-25000" dirty="0" err="1"/>
                  <a:t>i</a:t>
                </a:r>
                <a:r>
                  <a:rPr lang="en-US" sz="2400" dirty="0"/>
                  <a:t>/n</a:t>
                </a:r>
              </a:p>
              <a:p>
                <a:r>
                  <a:rPr lang="en-US" sz="2400" dirty="0"/>
                  <a:t>We can model the number of reads for gene </a:t>
                </a:r>
                <a:r>
                  <a:rPr lang="en-US" sz="2400" i="1" dirty="0" err="1"/>
                  <a:t>i</a:t>
                </a:r>
                <a:r>
                  <a:rPr lang="en-US" sz="2400" dirty="0"/>
                  <a:t> by a Poisson distribution</a:t>
                </a:r>
              </a:p>
              <a:p>
                <a:r>
                  <a:rPr lang="en-US" sz="2400" dirty="0"/>
                  <a:t>The rate of the Poisson process is the product of p</a:t>
                </a:r>
                <a:r>
                  <a:rPr lang="en-US" sz="2400" baseline="-25000" dirty="0"/>
                  <a:t>i</a:t>
                </a:r>
                <a:r>
                  <a:rPr lang="en-US" sz="2400" dirty="0"/>
                  <a:t>, the initial proportion of fragments for the </a:t>
                </a:r>
                <a:r>
                  <a:rPr lang="en-US" sz="2400" i="1" dirty="0" err="1"/>
                  <a:t>i</a:t>
                </a:r>
                <a:r>
                  <a:rPr lang="en-US" sz="2400" dirty="0" err="1"/>
                  <a:t>th</a:t>
                </a:r>
                <a:r>
                  <a:rPr lang="en-US" sz="2400" dirty="0"/>
                  <a:t> gene, times r (number of reads):</a:t>
                </a:r>
              </a:p>
              <a:p>
                <a:pPr lvl="1"/>
                <a14:m>
                  <m:oMath xmlns:m="http://schemas.openxmlformats.org/officeDocument/2006/math">
                    <m:r>
                      <a:rPr lang="en-US" sz="2400" i="1" smtClean="0">
                        <a:latin typeface="Cambria Math" panose="02040503050406030204" pitchFamily="18" charset="0"/>
                        <a:ea typeface="Cambria Math" panose="02040503050406030204" pitchFamily="18" charset="0"/>
                      </a:rPr>
                      <m:t>𝜆</m:t>
                    </m:r>
                    <m:r>
                      <a:rPr lang="en-GB" sz="2400" b="0" i="1" baseline="-25000" smtClean="0">
                        <a:latin typeface="Cambria Math" panose="02040503050406030204" pitchFamily="18" charset="0"/>
                        <a:ea typeface="Cambria Math" panose="02040503050406030204" pitchFamily="18" charset="0"/>
                      </a:rPr>
                      <m:t>𝑖</m:t>
                    </m:r>
                    <m:r>
                      <a:rPr lang="en-GB" sz="2400" b="0" i="1" smtClean="0">
                        <a:latin typeface="Cambria Math" panose="02040503050406030204" pitchFamily="18" charset="0"/>
                        <a:ea typeface="Cambria Math" panose="02040503050406030204" pitchFamily="18" charset="0"/>
                      </a:rPr>
                      <m:t>=</m:t>
                    </m:r>
                    <m:r>
                      <m:rPr>
                        <m:sty m:val="p"/>
                      </m:rPr>
                      <a:rPr lang="en-GB" sz="2400" b="0" i="0" smtClean="0">
                        <a:latin typeface="Cambria Math" panose="02040503050406030204" pitchFamily="18" charset="0"/>
                        <a:ea typeface="Cambria Math" panose="02040503050406030204" pitchFamily="18" charset="0"/>
                      </a:rPr>
                      <m:t>rp</m:t>
                    </m:r>
                    <m:r>
                      <a:rPr lang="en-GB" sz="2400" b="0" i="1" baseline="-25000" smtClean="0">
                        <a:latin typeface="Cambria Math" panose="02040503050406030204" pitchFamily="18" charset="0"/>
                        <a:ea typeface="Cambria Math" panose="02040503050406030204" pitchFamily="18" charset="0"/>
                      </a:rPr>
                      <m:t>𝑖</m:t>
                    </m:r>
                  </m:oMath>
                </a14:m>
                <a:endParaRPr lang="en-US" sz="2400" baseline="-25000" dirty="0"/>
              </a:p>
              <a:p>
                <a:pPr lvl="1"/>
                <a:endParaRPr lang="en-US" sz="2400" baseline="-25000" dirty="0"/>
              </a:p>
              <a:p>
                <a:pPr lvl="1"/>
                <a14:m>
                  <m:oMath xmlns:m="http://schemas.openxmlformats.org/officeDocument/2006/math">
                    <m:r>
                      <a:rPr lang="en-US" sz="2400" i="1">
                        <a:latin typeface="Cambria Math" panose="02040503050406030204" pitchFamily="18" charset="0"/>
                        <a:ea typeface="Cambria Math" panose="02040503050406030204" pitchFamily="18" charset="0"/>
                      </a:rPr>
                      <m:t>𝜆</m:t>
                    </m:r>
                    <m:r>
                      <a:rPr lang="en-GB" sz="2400" i="1" baseline="-25000">
                        <a:latin typeface="Cambria Math" panose="02040503050406030204" pitchFamily="18" charset="0"/>
                        <a:ea typeface="Cambria Math" panose="02040503050406030204" pitchFamily="18" charset="0"/>
                      </a:rPr>
                      <m:t>𝑖</m:t>
                    </m:r>
                  </m:oMath>
                </a14:m>
                <a:r>
                  <a:rPr lang="en-US" sz="2400" baseline="-25000" dirty="0"/>
                  <a:t> </a:t>
                </a:r>
                <a:r>
                  <a:rPr lang="en-US" sz="2400" dirty="0"/>
                  <a:t>is the Poisson parameter (lambda usually represents this)</a:t>
                </a:r>
              </a:p>
            </p:txBody>
          </p:sp>
        </mc:Choice>
        <mc:Fallback xmlns="">
          <p:sp>
            <p:nvSpPr>
              <p:cNvPr id="3" name="Content Placeholder 2">
                <a:extLst>
                  <a:ext uri="{FF2B5EF4-FFF2-40B4-BE49-F238E27FC236}">
                    <a16:creationId xmlns:a16="http://schemas.microsoft.com/office/drawing/2014/main" id="{C9454147-EFDC-4C46-9355-AAF68BA1C681}"/>
                  </a:ext>
                </a:extLst>
              </p:cNvPr>
              <p:cNvSpPr>
                <a:spLocks noGrp="1" noRot="1" noChangeAspect="1" noMove="1" noResize="1" noEditPoints="1" noAdjustHandles="1" noChangeArrowheads="1" noChangeShapeType="1" noTextEdit="1"/>
              </p:cNvSpPr>
              <p:nvPr>
                <p:ph idx="1"/>
              </p:nvPr>
            </p:nvSpPr>
            <p:spPr>
              <a:blipFill>
                <a:blip r:embed="rId3"/>
                <a:stretch>
                  <a:fillRect l="-924" t="-1961" b="-1120"/>
                </a:stretch>
              </a:blipFill>
            </p:spPr>
            <p:txBody>
              <a:bodyPr/>
              <a:lstStyle/>
              <a:p>
                <a:r>
                  <a:rPr lang="en-US">
                    <a:noFill/>
                  </a:rPr>
                  <a:t> </a:t>
                </a:r>
              </a:p>
            </p:txBody>
          </p:sp>
        </mc:Fallback>
      </mc:AlternateContent>
    </p:spTree>
    <p:extLst>
      <p:ext uri="{BB962C8B-B14F-4D97-AF65-F5344CB8AC3E}">
        <p14:creationId xmlns:p14="http://schemas.microsoft.com/office/powerpoint/2010/main" val="31184483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7D852-2571-1045-8B00-E43B0CB87AA1}"/>
              </a:ext>
            </a:extLst>
          </p:cNvPr>
          <p:cNvSpPr>
            <a:spLocks noGrp="1"/>
          </p:cNvSpPr>
          <p:nvPr>
            <p:ph type="title"/>
          </p:nvPr>
        </p:nvSpPr>
        <p:spPr>
          <a:xfrm>
            <a:off x="196458" y="158168"/>
            <a:ext cx="5437168" cy="781708"/>
          </a:xfrm>
        </p:spPr>
        <p:txBody>
          <a:bodyPr/>
          <a:lstStyle/>
          <a:p>
            <a:r>
              <a:rPr lang="en-US" dirty="0"/>
              <a:t>Dispersion</a:t>
            </a:r>
          </a:p>
        </p:txBody>
      </p:sp>
      <p:sp>
        <p:nvSpPr>
          <p:cNvPr id="3" name="Content Placeholder 2">
            <a:extLst>
              <a:ext uri="{FF2B5EF4-FFF2-40B4-BE49-F238E27FC236}">
                <a16:creationId xmlns:a16="http://schemas.microsoft.com/office/drawing/2014/main" id="{C9454147-EFDC-4C46-9355-AAF68BA1C681}"/>
              </a:ext>
            </a:extLst>
          </p:cNvPr>
          <p:cNvSpPr>
            <a:spLocks noGrp="1"/>
          </p:cNvSpPr>
          <p:nvPr>
            <p:ph idx="1"/>
          </p:nvPr>
        </p:nvSpPr>
        <p:spPr/>
        <p:txBody>
          <a:bodyPr>
            <a:normAutofit/>
          </a:bodyPr>
          <a:lstStyle/>
          <a:p>
            <a:r>
              <a:rPr lang="en-GB" sz="2400" dirty="0"/>
              <a:t>In practice we aren’t usually interested in modelling the counts of the single library but between libraries</a:t>
            </a:r>
          </a:p>
          <a:p>
            <a:r>
              <a:rPr lang="en-GB" sz="2400" dirty="0"/>
              <a:t>That’s the difference between control and treatment</a:t>
            </a:r>
          </a:p>
          <a:p>
            <a:r>
              <a:rPr lang="en-GB" sz="2400" dirty="0"/>
              <a:t>It turns out that replicates vary more than the Poisson distribution</a:t>
            </a:r>
          </a:p>
          <a:p>
            <a:r>
              <a:rPr lang="en-GB" sz="2400" dirty="0"/>
              <a:t>We need to model this so we instead use a Gamma-Poisson (aka. Negative binomial) distribution which better suits our modelling needs</a:t>
            </a:r>
          </a:p>
          <a:p>
            <a:endParaRPr lang="en-GB" sz="2400" dirty="0"/>
          </a:p>
          <a:p>
            <a:endParaRPr lang="en-US" sz="2400" baseline="-25000" dirty="0"/>
          </a:p>
        </p:txBody>
      </p:sp>
    </p:spTree>
    <p:extLst>
      <p:ext uri="{BB962C8B-B14F-4D97-AF65-F5344CB8AC3E}">
        <p14:creationId xmlns:p14="http://schemas.microsoft.com/office/powerpoint/2010/main" val="625400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A minor update to simstudy provides an excuse to talk a bit about the negative  binomial and Poisson distributions | R-bloggers">
            <a:extLst>
              <a:ext uri="{FF2B5EF4-FFF2-40B4-BE49-F238E27FC236}">
                <a16:creationId xmlns:a16="http://schemas.microsoft.com/office/drawing/2014/main" id="{0A237652-4DE4-974E-B89D-892B210A5E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5566" y="2033844"/>
            <a:ext cx="5156200" cy="3682744"/>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C1F6C13C-87B6-8641-B769-C110F96D6230}"/>
              </a:ext>
            </a:extLst>
          </p:cNvPr>
          <p:cNvSpPr>
            <a:spLocks noGrp="1"/>
          </p:cNvSpPr>
          <p:nvPr>
            <p:ph type="title"/>
          </p:nvPr>
        </p:nvSpPr>
        <p:spPr>
          <a:xfrm>
            <a:off x="196458" y="158168"/>
            <a:ext cx="5437168" cy="781708"/>
          </a:xfrm>
        </p:spPr>
        <p:txBody>
          <a:bodyPr/>
          <a:lstStyle/>
          <a:p>
            <a:r>
              <a:rPr lang="en-US" dirty="0"/>
              <a:t>Dispersion</a:t>
            </a:r>
          </a:p>
        </p:txBody>
      </p:sp>
    </p:spTree>
    <p:extLst>
      <p:ext uri="{BB962C8B-B14F-4D97-AF65-F5344CB8AC3E}">
        <p14:creationId xmlns:p14="http://schemas.microsoft.com/office/powerpoint/2010/main" val="4786354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410BB-1BEA-544E-B6FB-405F5E3FCC9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812CBC2-A799-FB4B-8D15-D3BF89CF886D}"/>
              </a:ext>
            </a:extLst>
          </p:cNvPr>
          <p:cNvSpPr>
            <a:spLocks noGrp="1"/>
          </p:cNvSpPr>
          <p:nvPr>
            <p:ph idx="1"/>
          </p:nvPr>
        </p:nvSpPr>
        <p:spPr>
          <a:xfrm>
            <a:off x="196458" y="2324100"/>
            <a:ext cx="8229600" cy="3044609"/>
          </a:xfrm>
        </p:spPr>
        <p:txBody>
          <a:bodyPr/>
          <a:lstStyle/>
          <a:p>
            <a:pPr marL="0" indent="0" algn="ctr">
              <a:buNone/>
            </a:pPr>
            <a:r>
              <a:rPr lang="en-US" dirty="0"/>
              <a:t>We are now ready to fit a model (GLM)</a:t>
            </a:r>
          </a:p>
          <a:p>
            <a:pPr marL="0" indent="0" algn="ctr">
              <a:buNone/>
            </a:pPr>
            <a:endParaRPr lang="en-US" dirty="0"/>
          </a:p>
          <a:p>
            <a:pPr marL="0" indent="0" algn="ctr">
              <a:buNone/>
            </a:pPr>
            <a:r>
              <a:rPr lang="en-US" dirty="0"/>
              <a:t>But before GLM we need to understand linear modelling</a:t>
            </a:r>
          </a:p>
        </p:txBody>
      </p:sp>
    </p:spTree>
    <p:extLst>
      <p:ext uri="{BB962C8B-B14F-4D97-AF65-F5344CB8AC3E}">
        <p14:creationId xmlns:p14="http://schemas.microsoft.com/office/powerpoint/2010/main" val="24978103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B8B5B-D3E7-5C4F-9CA7-343736AEA9FB}"/>
              </a:ext>
            </a:extLst>
          </p:cNvPr>
          <p:cNvSpPr>
            <a:spLocks noGrp="1"/>
          </p:cNvSpPr>
          <p:nvPr>
            <p:ph type="title"/>
          </p:nvPr>
        </p:nvSpPr>
        <p:spPr/>
        <p:txBody>
          <a:bodyPr/>
          <a:lstStyle/>
          <a:p>
            <a:r>
              <a:rPr lang="en-US" dirty="0"/>
              <a:t>Linear model</a:t>
            </a:r>
          </a:p>
        </p:txBody>
      </p:sp>
      <p:sp>
        <p:nvSpPr>
          <p:cNvPr id="3" name="Content Placeholder 2">
            <a:extLst>
              <a:ext uri="{FF2B5EF4-FFF2-40B4-BE49-F238E27FC236}">
                <a16:creationId xmlns:a16="http://schemas.microsoft.com/office/drawing/2014/main" id="{CA428E96-2A11-C445-9764-70DD62445397}"/>
              </a:ext>
            </a:extLst>
          </p:cNvPr>
          <p:cNvSpPr>
            <a:spLocks noGrp="1"/>
          </p:cNvSpPr>
          <p:nvPr>
            <p:ph idx="1"/>
          </p:nvPr>
        </p:nvSpPr>
        <p:spPr/>
        <p:txBody>
          <a:bodyPr/>
          <a:lstStyle/>
          <a:p>
            <a:endParaRPr lang="en-US"/>
          </a:p>
        </p:txBody>
      </p:sp>
      <p:pic>
        <p:nvPicPr>
          <p:cNvPr id="1026" name="Picture 2" descr="Linear Regression Explained. A High Level Overview of Linear… | by Jason  Wong | Towards Data Science">
            <a:extLst>
              <a:ext uri="{FF2B5EF4-FFF2-40B4-BE49-F238E27FC236}">
                <a16:creationId xmlns:a16="http://schemas.microsoft.com/office/drawing/2014/main" id="{AEA89986-99B8-4545-BF5D-1C358E6814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719" y="1462553"/>
            <a:ext cx="7055893" cy="4880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98671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57248-906E-E947-BC42-73493587179C}"/>
              </a:ext>
            </a:extLst>
          </p:cNvPr>
          <p:cNvSpPr>
            <a:spLocks noGrp="1"/>
          </p:cNvSpPr>
          <p:nvPr>
            <p:ph type="title"/>
          </p:nvPr>
        </p:nvSpPr>
        <p:spPr/>
        <p:txBody>
          <a:bodyPr/>
          <a:lstStyle/>
          <a:p>
            <a:r>
              <a:rPr lang="en-US" dirty="0"/>
              <a:t>Linear models</a:t>
            </a:r>
          </a:p>
        </p:txBody>
      </p:sp>
      <p:sp>
        <p:nvSpPr>
          <p:cNvPr id="3" name="Content Placeholder 2">
            <a:extLst>
              <a:ext uri="{FF2B5EF4-FFF2-40B4-BE49-F238E27FC236}">
                <a16:creationId xmlns:a16="http://schemas.microsoft.com/office/drawing/2014/main" id="{96FC1B27-4A93-D340-9781-B64623A1C3B4}"/>
              </a:ext>
            </a:extLst>
          </p:cNvPr>
          <p:cNvSpPr>
            <a:spLocks noGrp="1"/>
          </p:cNvSpPr>
          <p:nvPr>
            <p:ph idx="1"/>
          </p:nvPr>
        </p:nvSpPr>
        <p:spPr/>
        <p:txBody>
          <a:bodyPr>
            <a:normAutofit/>
          </a:bodyPr>
          <a:lstStyle/>
          <a:p>
            <a:r>
              <a:rPr lang="en-US" sz="2400" dirty="0"/>
              <a:t>We perform an siRNA knockdown of CTLA-4 gene. We also want to study the effect of a drug X.</a:t>
            </a:r>
          </a:p>
          <a:p>
            <a:r>
              <a:rPr lang="en-US" sz="2400" dirty="0"/>
              <a:t>We treat cells with neg control, siRNA alone, drug X alone or both:</a:t>
            </a:r>
          </a:p>
        </p:txBody>
      </p:sp>
      <p:pic>
        <p:nvPicPr>
          <p:cNvPr id="4" name="Picture 3">
            <a:extLst>
              <a:ext uri="{FF2B5EF4-FFF2-40B4-BE49-F238E27FC236}">
                <a16:creationId xmlns:a16="http://schemas.microsoft.com/office/drawing/2014/main" id="{FA14A407-7501-394A-95BF-01588694A76E}"/>
              </a:ext>
            </a:extLst>
          </p:cNvPr>
          <p:cNvPicPr>
            <a:picLocks noChangeAspect="1"/>
          </p:cNvPicPr>
          <p:nvPr/>
        </p:nvPicPr>
        <p:blipFill>
          <a:blip r:embed="rId3"/>
          <a:stretch>
            <a:fillRect/>
          </a:stretch>
        </p:blipFill>
        <p:spPr>
          <a:xfrm>
            <a:off x="2342466" y="3022600"/>
            <a:ext cx="3962400" cy="736600"/>
          </a:xfrm>
          <a:prstGeom prst="rect">
            <a:avLst/>
          </a:prstGeom>
        </p:spPr>
      </p:pic>
      <mc:AlternateContent xmlns:mc="http://schemas.openxmlformats.org/markup-compatibility/2006" xmlns:a14="http://schemas.microsoft.com/office/drawing/2010/main">
        <mc:Choice Requires="a14">
          <p:sp>
            <p:nvSpPr>
              <p:cNvPr id="6" name="Content Placeholder 2">
                <a:extLst>
                  <a:ext uri="{FF2B5EF4-FFF2-40B4-BE49-F238E27FC236}">
                    <a16:creationId xmlns:a16="http://schemas.microsoft.com/office/drawing/2014/main" id="{9B9AAAC3-F352-7348-877D-A24EE2FDD5B1}"/>
                  </a:ext>
                </a:extLst>
              </p:cNvPr>
              <p:cNvSpPr txBox="1">
                <a:spLocks/>
              </p:cNvSpPr>
              <p:nvPr/>
            </p:nvSpPr>
            <p:spPr>
              <a:xfrm>
                <a:off x="361266" y="3727048"/>
                <a:ext cx="8229600" cy="2352861"/>
              </a:xfrm>
              <a:prstGeom prst="rect">
                <a:avLst/>
              </a:prstGeom>
              <a:ln>
                <a:noFill/>
              </a:ln>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bg1">
                        <a:lumMod val="50000"/>
                      </a:schemeClr>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chemeClr val="bg1">
                        <a:lumMod val="50000"/>
                      </a:schemeClr>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chemeClr val="bg1">
                        <a:lumMod val="50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bg1">
                        <a:lumMod val="50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bg1">
                        <a:lumMod val="50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1800" i="1" dirty="0"/>
                  <a:t>y</a:t>
                </a:r>
                <a:r>
                  <a:rPr lang="en-US" sz="1800" dirty="0"/>
                  <a:t> is the experimental measurement of interest i.e. the transformed expression level of a gene</a:t>
                </a:r>
              </a:p>
              <a:p>
                <a:pPr marL="0" indent="0" algn="ctr">
                  <a:buNone/>
                </a:pPr>
                <a:r>
                  <a:rPr lang="en-US" sz="1800" dirty="0">
                    <a:ea typeface="Cambria Math" panose="02040503050406030204" pitchFamily="18" charset="0"/>
                  </a:rPr>
                  <a:t>The coefficient </a:t>
                </a:r>
                <a14:m>
                  <m:oMath xmlns:m="http://schemas.openxmlformats.org/officeDocument/2006/math">
                    <m:r>
                      <a:rPr lang="en-US" sz="1800" i="1" smtClean="0">
                        <a:latin typeface="Cambria Math" panose="02040503050406030204" pitchFamily="18" charset="0"/>
                        <a:ea typeface="Cambria Math" panose="02040503050406030204" pitchFamily="18" charset="0"/>
                      </a:rPr>
                      <m:t>𝛽</m:t>
                    </m:r>
                  </m:oMath>
                </a14:m>
                <a:r>
                  <a:rPr lang="en-US" sz="1800" baseline="-25000" dirty="0"/>
                  <a:t>0</a:t>
                </a:r>
                <a:r>
                  <a:rPr lang="en-US" sz="1800" dirty="0"/>
                  <a:t> is the base level of the measurement in control (a.k.a. the intercept)</a:t>
                </a:r>
              </a:p>
              <a:p>
                <a:pPr marL="0" indent="0" algn="ctr">
                  <a:buNone/>
                </a:pPr>
                <a14:m>
                  <m:oMath xmlns:m="http://schemas.openxmlformats.org/officeDocument/2006/math">
                    <m:r>
                      <a:rPr lang="en-US" sz="1800" i="1" smtClean="0">
                        <a:latin typeface="Cambria Math" panose="02040503050406030204" pitchFamily="18" charset="0"/>
                        <a:ea typeface="Cambria Math" panose="02040503050406030204" pitchFamily="18" charset="0"/>
                      </a:rPr>
                      <m:t>𝓍</m:t>
                    </m:r>
                  </m:oMath>
                </a14:m>
                <a:r>
                  <a:rPr lang="en-US" sz="1800" baseline="-25000" dirty="0"/>
                  <a:t>1</a:t>
                </a:r>
                <a:r>
                  <a:rPr lang="en-US" sz="1800" dirty="0"/>
                  <a:t> and </a:t>
                </a:r>
                <a14:m>
                  <m:oMath xmlns:m="http://schemas.openxmlformats.org/officeDocument/2006/math">
                    <m:r>
                      <a:rPr lang="en-US" sz="1800" i="1">
                        <a:latin typeface="Cambria Math" panose="02040503050406030204" pitchFamily="18" charset="0"/>
                        <a:ea typeface="Cambria Math" panose="02040503050406030204" pitchFamily="18" charset="0"/>
                      </a:rPr>
                      <m:t>𝓍</m:t>
                    </m:r>
                    <m:r>
                      <a:rPr lang="en-GB" sz="1800" b="0" i="0" baseline="-25000" smtClean="0">
                        <a:latin typeface="Cambria Math" panose="02040503050406030204" pitchFamily="18" charset="0"/>
                        <a:ea typeface="Cambria Math" panose="02040503050406030204" pitchFamily="18" charset="0"/>
                      </a:rPr>
                      <m:t>2 </m:t>
                    </m:r>
                    <m:r>
                      <m:rPr>
                        <m:sty m:val="p"/>
                      </m:rPr>
                      <a:rPr lang="en-GB" sz="1800" b="0" i="0" smtClean="0">
                        <a:latin typeface="Cambria Math" panose="02040503050406030204" pitchFamily="18" charset="0"/>
                        <a:ea typeface="Cambria Math" panose="02040503050406030204" pitchFamily="18" charset="0"/>
                      </a:rPr>
                      <m:t>are</m:t>
                    </m:r>
                    <m:r>
                      <a:rPr lang="en-GB" sz="1800" b="0" i="0" smtClean="0">
                        <a:latin typeface="Cambria Math" panose="02040503050406030204" pitchFamily="18" charset="0"/>
                        <a:ea typeface="Cambria Math" panose="02040503050406030204" pitchFamily="18" charset="0"/>
                      </a:rPr>
                      <m:t> </m:t>
                    </m:r>
                    <m:r>
                      <m:rPr>
                        <m:sty m:val="p"/>
                      </m:rPr>
                      <a:rPr lang="en-GB" sz="1800" b="0" i="0" smtClean="0">
                        <a:latin typeface="Cambria Math" panose="02040503050406030204" pitchFamily="18" charset="0"/>
                        <a:ea typeface="Cambria Math" panose="02040503050406030204" pitchFamily="18" charset="0"/>
                      </a:rPr>
                      <m:t>binary</m:t>
                    </m:r>
                    <m:r>
                      <a:rPr lang="en-GB" sz="1800" b="0" i="0" smtClean="0">
                        <a:latin typeface="Cambria Math" panose="02040503050406030204" pitchFamily="18" charset="0"/>
                        <a:ea typeface="Cambria Math" panose="02040503050406030204" pitchFamily="18" charset="0"/>
                      </a:rPr>
                      <m:t> </m:t>
                    </m:r>
                    <m:r>
                      <m:rPr>
                        <m:sty m:val="p"/>
                      </m:rPr>
                      <a:rPr lang="en-GB" sz="1800" b="0" i="0" smtClean="0">
                        <a:latin typeface="Cambria Math" panose="02040503050406030204" pitchFamily="18" charset="0"/>
                        <a:ea typeface="Cambria Math" panose="02040503050406030204" pitchFamily="18" charset="0"/>
                      </a:rPr>
                      <m:t>variables</m:t>
                    </m:r>
                    <m:r>
                      <a:rPr lang="en-GB" sz="1800" b="0" i="0" smtClean="0">
                        <a:latin typeface="Cambria Math" panose="02040503050406030204" pitchFamily="18" charset="0"/>
                        <a:ea typeface="Cambria Math" panose="02040503050406030204" pitchFamily="18" charset="0"/>
                      </a:rPr>
                      <m:t>. </m:t>
                    </m:r>
                  </m:oMath>
                </a14:m>
                <a:endParaRPr lang="en-GB" sz="1800" b="0" i="0" dirty="0">
                  <a:latin typeface="Cambria Math" panose="02040503050406030204" pitchFamily="18" charset="0"/>
                  <a:ea typeface="Cambria Math" panose="02040503050406030204" pitchFamily="18" charset="0"/>
                </a:endParaRPr>
              </a:p>
              <a:p>
                <a:pPr marL="0" indent="0" algn="ctr">
                  <a:buNone/>
                </a:pPr>
                <a14:m>
                  <m:oMathPara xmlns:m="http://schemas.openxmlformats.org/officeDocument/2006/math">
                    <m:oMathParaPr>
                      <m:jc m:val="centerGroup"/>
                    </m:oMathParaPr>
                    <m:oMath xmlns:m="http://schemas.openxmlformats.org/officeDocument/2006/math">
                      <m:r>
                        <a:rPr lang="en-US" sz="1800" i="1">
                          <a:latin typeface="Cambria Math" panose="02040503050406030204" pitchFamily="18" charset="0"/>
                          <a:ea typeface="Cambria Math" panose="02040503050406030204" pitchFamily="18" charset="0"/>
                        </a:rPr>
                        <m:t>𝓍</m:t>
                      </m:r>
                      <m:r>
                        <m:rPr>
                          <m:nor/>
                        </m:rPr>
                        <a:rPr lang="en-US" sz="1800" baseline="-25000" dirty="0"/>
                        <m:t>1</m:t>
                      </m:r>
                      <m:r>
                        <a:rPr lang="en-GB" sz="1800" b="0" i="0" baseline="-25000" dirty="0" smtClean="0">
                          <a:latin typeface="Cambria Math" panose="02040503050406030204" pitchFamily="18" charset="0"/>
                        </a:rPr>
                        <m:t> </m:t>
                      </m:r>
                      <m:r>
                        <m:rPr>
                          <m:sty m:val="p"/>
                        </m:rPr>
                        <a:rPr lang="en-GB" sz="1800" b="0" i="0" smtClean="0">
                          <a:latin typeface="Cambria Math" panose="02040503050406030204" pitchFamily="18" charset="0"/>
                          <a:ea typeface="Cambria Math" panose="02040503050406030204" pitchFamily="18" charset="0"/>
                        </a:rPr>
                        <m:t>Takes</m:t>
                      </m:r>
                      <m:r>
                        <a:rPr lang="en-GB" sz="1800" b="0" i="0" smtClean="0">
                          <a:latin typeface="Cambria Math" panose="02040503050406030204" pitchFamily="18" charset="0"/>
                          <a:ea typeface="Cambria Math" panose="02040503050406030204" pitchFamily="18" charset="0"/>
                        </a:rPr>
                        <m:t> </m:t>
                      </m:r>
                      <m:r>
                        <m:rPr>
                          <m:sty m:val="p"/>
                        </m:rPr>
                        <a:rPr lang="en-GB" sz="1800" b="0" i="0" smtClean="0">
                          <a:latin typeface="Cambria Math" panose="02040503050406030204" pitchFamily="18" charset="0"/>
                          <a:ea typeface="Cambria Math" panose="02040503050406030204" pitchFamily="18" charset="0"/>
                        </a:rPr>
                        <m:t>value</m:t>
                      </m:r>
                      <m:r>
                        <a:rPr lang="en-GB" sz="1800" b="0" i="0" smtClean="0">
                          <a:latin typeface="Cambria Math" panose="02040503050406030204" pitchFamily="18" charset="0"/>
                          <a:ea typeface="Cambria Math" panose="02040503050406030204" pitchFamily="18" charset="0"/>
                        </a:rPr>
                        <m:t> 1 </m:t>
                      </m:r>
                      <m:r>
                        <m:rPr>
                          <m:sty m:val="p"/>
                        </m:rPr>
                        <a:rPr lang="en-GB" sz="1800" b="0" i="0" smtClean="0">
                          <a:latin typeface="Cambria Math" panose="02040503050406030204" pitchFamily="18" charset="0"/>
                          <a:ea typeface="Cambria Math" panose="02040503050406030204" pitchFamily="18" charset="0"/>
                        </a:rPr>
                        <m:t>if</m:t>
                      </m:r>
                      <m:r>
                        <a:rPr lang="en-GB" sz="1800" b="0" i="0" smtClean="0">
                          <a:latin typeface="Cambria Math" panose="02040503050406030204" pitchFamily="18" charset="0"/>
                          <a:ea typeface="Cambria Math" panose="02040503050406030204" pitchFamily="18" charset="0"/>
                        </a:rPr>
                        <m:t> </m:t>
                      </m:r>
                      <m:r>
                        <m:rPr>
                          <m:sty m:val="p"/>
                        </m:rPr>
                        <a:rPr lang="en-GB" sz="1800" b="0" i="0" smtClean="0">
                          <a:latin typeface="Cambria Math" panose="02040503050406030204" pitchFamily="18" charset="0"/>
                          <a:ea typeface="Cambria Math" panose="02040503050406030204" pitchFamily="18" charset="0"/>
                        </a:rPr>
                        <m:t>siRNA</m:t>
                      </m:r>
                      <m:r>
                        <a:rPr lang="en-GB" sz="1800" b="0" i="0" smtClean="0">
                          <a:latin typeface="Cambria Math" panose="02040503050406030204" pitchFamily="18" charset="0"/>
                          <a:ea typeface="Cambria Math" panose="02040503050406030204" pitchFamily="18" charset="0"/>
                        </a:rPr>
                        <m:t> </m:t>
                      </m:r>
                      <m:r>
                        <m:rPr>
                          <m:sty m:val="p"/>
                        </m:rPr>
                        <a:rPr lang="en-GB" sz="1800" b="0" i="0" smtClean="0">
                          <a:latin typeface="Cambria Math" panose="02040503050406030204" pitchFamily="18" charset="0"/>
                          <a:ea typeface="Cambria Math" panose="02040503050406030204" pitchFamily="18" charset="0"/>
                        </a:rPr>
                        <m:t>is</m:t>
                      </m:r>
                      <m:r>
                        <a:rPr lang="en-GB" sz="1800" b="0" i="0" smtClean="0">
                          <a:latin typeface="Cambria Math" panose="02040503050406030204" pitchFamily="18" charset="0"/>
                          <a:ea typeface="Cambria Math" panose="02040503050406030204" pitchFamily="18" charset="0"/>
                        </a:rPr>
                        <m:t> </m:t>
                      </m:r>
                      <m:r>
                        <m:rPr>
                          <m:sty m:val="p"/>
                        </m:rPr>
                        <a:rPr lang="en-GB" sz="1800" b="0" i="0" smtClean="0">
                          <a:latin typeface="Cambria Math" panose="02040503050406030204" pitchFamily="18" charset="0"/>
                          <a:ea typeface="Cambria Math" panose="02040503050406030204" pitchFamily="18" charset="0"/>
                        </a:rPr>
                        <m:t>administered</m:t>
                      </m:r>
                    </m:oMath>
                  </m:oMathPara>
                </a14:m>
                <a:endParaRPr lang="en-US" sz="1800" dirty="0">
                  <a:latin typeface="Arial" panose="020B0604020202020204" pitchFamily="34" charset="0"/>
                  <a:cs typeface="Arial" panose="020B0604020202020204" pitchFamily="34" charset="0"/>
                </a:endParaRPr>
              </a:p>
              <a:p>
                <a:pPr marL="0" indent="0" algn="ctr">
                  <a:buNone/>
                </a:pPr>
                <a14:m>
                  <m:oMath xmlns:m="http://schemas.openxmlformats.org/officeDocument/2006/math">
                    <m:r>
                      <a:rPr lang="en-US" sz="1800" i="1">
                        <a:latin typeface="Cambria Math" panose="02040503050406030204" pitchFamily="18" charset="0"/>
                        <a:ea typeface="Cambria Math" panose="02040503050406030204" pitchFamily="18" charset="0"/>
                      </a:rPr>
                      <m:t>𝓍</m:t>
                    </m:r>
                    <m:r>
                      <a:rPr lang="en-GB" sz="1800" baseline="-25000">
                        <a:latin typeface="Cambria Math" panose="02040503050406030204" pitchFamily="18" charset="0"/>
                        <a:ea typeface="Cambria Math" panose="02040503050406030204" pitchFamily="18" charset="0"/>
                      </a:rPr>
                      <m:t>2</m:t>
                    </m:r>
                  </m:oMath>
                </a14:m>
                <a:r>
                  <a:rPr lang="en-US" sz="1800" dirty="0">
                    <a:latin typeface="Arial" panose="020B0604020202020204" pitchFamily="34" charset="0"/>
                    <a:cs typeface="Arial" panose="020B0604020202020204" pitchFamily="34" charset="0"/>
                  </a:rPr>
                  <a:t> </a:t>
                </a:r>
                <a:r>
                  <a:rPr lang="en-US" sz="1800" dirty="0">
                    <a:latin typeface="Cambria" panose="02040503050406030204" pitchFamily="18" charset="0"/>
                    <a:cs typeface="Arial" panose="020B0604020202020204" pitchFamily="34" charset="0"/>
                  </a:rPr>
                  <a:t>indicated whether drug was administered</a:t>
                </a:r>
              </a:p>
            </p:txBody>
          </p:sp>
        </mc:Choice>
        <mc:Fallback xmlns="">
          <p:sp>
            <p:nvSpPr>
              <p:cNvPr id="6" name="Content Placeholder 2">
                <a:extLst>
                  <a:ext uri="{FF2B5EF4-FFF2-40B4-BE49-F238E27FC236}">
                    <a16:creationId xmlns:a16="http://schemas.microsoft.com/office/drawing/2014/main" id="{9B9AAAC3-F352-7348-877D-A24EE2FDD5B1}"/>
                  </a:ext>
                </a:extLst>
              </p:cNvPr>
              <p:cNvSpPr txBox="1">
                <a:spLocks noRot="1" noChangeAspect="1" noMove="1" noResize="1" noEditPoints="1" noAdjustHandles="1" noChangeArrowheads="1" noChangeShapeType="1" noTextEdit="1"/>
              </p:cNvSpPr>
              <p:nvPr/>
            </p:nvSpPr>
            <p:spPr>
              <a:xfrm>
                <a:off x="361266" y="3727048"/>
                <a:ext cx="8229600" cy="2352861"/>
              </a:xfrm>
              <a:prstGeom prst="rect">
                <a:avLst/>
              </a:prstGeom>
              <a:blipFill>
                <a:blip r:embed="rId4"/>
                <a:stretch>
                  <a:fillRect t="-1075"/>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30244439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B05E3-4CF2-FF4F-B5B2-62D4043B2C74}"/>
              </a:ext>
            </a:extLst>
          </p:cNvPr>
          <p:cNvSpPr>
            <a:spLocks noGrp="1"/>
          </p:cNvSpPr>
          <p:nvPr>
            <p:ph type="title"/>
          </p:nvPr>
        </p:nvSpPr>
        <p:spPr/>
        <p:txBody>
          <a:bodyPr/>
          <a:lstStyle/>
          <a:p>
            <a:r>
              <a:rPr lang="en-US" dirty="0"/>
              <a:t>Linear models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7046EF1-F299-094F-9024-3112431C65C3}"/>
                  </a:ext>
                </a:extLst>
              </p:cNvPr>
              <p:cNvSpPr>
                <a:spLocks noGrp="1"/>
              </p:cNvSpPr>
              <p:nvPr>
                <p:ph idx="1"/>
              </p:nvPr>
            </p:nvSpPr>
            <p:spPr>
              <a:xfrm>
                <a:off x="208866" y="2062480"/>
                <a:ext cx="8229600" cy="4155440"/>
              </a:xfrm>
            </p:spPr>
            <p:txBody>
              <a:bodyPr>
                <a:normAutofit lnSpcReduction="10000"/>
              </a:bodyPr>
              <a:lstStyle/>
              <a:p>
                <a:r>
                  <a:rPr lang="en-US" sz="2400" dirty="0"/>
                  <a:t>If only siRNA is used: x</a:t>
                </a:r>
                <a:r>
                  <a:rPr lang="en-US" sz="2400" baseline="-25000" dirty="0"/>
                  <a:t>1</a:t>
                </a:r>
                <a:r>
                  <a:rPr lang="en-US" sz="2400" dirty="0"/>
                  <a:t> = 1 and x</a:t>
                </a:r>
                <a:r>
                  <a:rPr lang="en-US" sz="2400" baseline="-25000" dirty="0"/>
                  <a:t>2</a:t>
                </a:r>
                <a:r>
                  <a:rPr lang="en-US" sz="2400" dirty="0"/>
                  <a:t> = 0. equation simplifies to: </a:t>
                </a:r>
              </a:p>
              <a:p>
                <a14:m>
                  <m:oMath xmlns:m="http://schemas.openxmlformats.org/officeDocument/2006/math">
                    <m:r>
                      <a:rPr lang="en-US" sz="2400" i="1">
                        <a:latin typeface="Cambria Math" panose="02040503050406030204" pitchFamily="18" charset="0"/>
                        <a:ea typeface="Cambria Math" panose="02040503050406030204" pitchFamily="18" charset="0"/>
                      </a:rPr>
                      <m:t>𝛽</m:t>
                    </m:r>
                    <m:r>
                      <a:rPr lang="en-GB" sz="2400" baseline="-25000">
                        <a:latin typeface="Cambria Math" panose="02040503050406030204" pitchFamily="18" charset="0"/>
                        <a:ea typeface="Cambria Math" panose="02040503050406030204" pitchFamily="18" charset="0"/>
                      </a:rPr>
                      <m:t>1</m:t>
                    </m:r>
                  </m:oMath>
                </a14:m>
                <a:r>
                  <a:rPr lang="en-US" sz="2400" dirty="0"/>
                  <a:t> represents difference between treatment and control. If measurements are on log scale then:</a:t>
                </a:r>
              </a:p>
              <a:p>
                <a:endParaRPr lang="en-US" sz="2400" dirty="0"/>
              </a:p>
              <a:p>
                <a:endParaRPr lang="en-US" sz="2400" dirty="0"/>
              </a:p>
              <a:p>
                <a:endParaRPr lang="en-US" sz="2400" dirty="0"/>
              </a:p>
              <a:p>
                <a:endParaRPr lang="en-US" sz="2400" dirty="0"/>
              </a:p>
              <a:p>
                <a:r>
                  <a:rPr lang="en-US" sz="2400" dirty="0"/>
                  <a:t>This is the logarithmic change due to treatment with siRNA</a:t>
                </a:r>
              </a:p>
              <a:p>
                <a:endParaRPr lang="en-US" sz="2400" dirty="0"/>
              </a:p>
            </p:txBody>
          </p:sp>
        </mc:Choice>
        <mc:Fallback xmlns="">
          <p:sp>
            <p:nvSpPr>
              <p:cNvPr id="3" name="Content Placeholder 2">
                <a:extLst>
                  <a:ext uri="{FF2B5EF4-FFF2-40B4-BE49-F238E27FC236}">
                    <a16:creationId xmlns:a16="http://schemas.microsoft.com/office/drawing/2014/main" id="{37046EF1-F299-094F-9024-3112431C65C3}"/>
                  </a:ext>
                </a:extLst>
              </p:cNvPr>
              <p:cNvSpPr>
                <a:spLocks noGrp="1" noRot="1" noChangeAspect="1" noMove="1" noResize="1" noEditPoints="1" noAdjustHandles="1" noChangeArrowheads="1" noChangeShapeType="1" noTextEdit="1"/>
              </p:cNvSpPr>
              <p:nvPr>
                <p:ph idx="1"/>
              </p:nvPr>
            </p:nvSpPr>
            <p:spPr>
              <a:xfrm>
                <a:off x="208866" y="2062480"/>
                <a:ext cx="8229600" cy="4155440"/>
              </a:xfrm>
              <a:blipFill>
                <a:blip r:embed="rId2"/>
                <a:stretch>
                  <a:fillRect l="-924" t="-2134"/>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EF7783C0-CB2F-2145-B87A-F279774D0E61}"/>
              </a:ext>
            </a:extLst>
          </p:cNvPr>
          <p:cNvPicPr>
            <a:picLocks noChangeAspect="1"/>
          </p:cNvPicPr>
          <p:nvPr/>
        </p:nvPicPr>
        <p:blipFill>
          <a:blip r:embed="rId3"/>
          <a:stretch>
            <a:fillRect/>
          </a:stretch>
        </p:blipFill>
        <p:spPr>
          <a:xfrm>
            <a:off x="2342466" y="1325880"/>
            <a:ext cx="3962400" cy="736600"/>
          </a:xfrm>
          <a:prstGeom prst="rect">
            <a:avLst/>
          </a:prstGeom>
        </p:spPr>
      </p:pic>
      <p:pic>
        <p:nvPicPr>
          <p:cNvPr id="5" name="Picture 4">
            <a:extLst>
              <a:ext uri="{FF2B5EF4-FFF2-40B4-BE49-F238E27FC236}">
                <a16:creationId xmlns:a16="http://schemas.microsoft.com/office/drawing/2014/main" id="{17563439-CE2F-3145-A962-DF74F180AA5E}"/>
              </a:ext>
            </a:extLst>
          </p:cNvPr>
          <p:cNvPicPr>
            <a:picLocks noChangeAspect="1"/>
          </p:cNvPicPr>
          <p:nvPr/>
        </p:nvPicPr>
        <p:blipFill rotWithShape="1">
          <a:blip r:embed="rId4"/>
          <a:srcRect t="30545"/>
          <a:stretch/>
        </p:blipFill>
        <p:spPr>
          <a:xfrm>
            <a:off x="2437130" y="2529840"/>
            <a:ext cx="1471372" cy="360023"/>
          </a:xfrm>
          <a:prstGeom prst="rect">
            <a:avLst/>
          </a:prstGeom>
        </p:spPr>
      </p:pic>
      <p:pic>
        <p:nvPicPr>
          <p:cNvPr id="6" name="Picture 5">
            <a:extLst>
              <a:ext uri="{FF2B5EF4-FFF2-40B4-BE49-F238E27FC236}">
                <a16:creationId xmlns:a16="http://schemas.microsoft.com/office/drawing/2014/main" id="{72B3C044-7753-D24C-A733-8662A1DE63A7}"/>
              </a:ext>
            </a:extLst>
          </p:cNvPr>
          <p:cNvPicPr>
            <a:picLocks noChangeAspect="1"/>
          </p:cNvPicPr>
          <p:nvPr/>
        </p:nvPicPr>
        <p:blipFill>
          <a:blip r:embed="rId5"/>
          <a:stretch>
            <a:fillRect/>
          </a:stretch>
        </p:blipFill>
        <p:spPr>
          <a:xfrm>
            <a:off x="1098550" y="3738880"/>
            <a:ext cx="6946900" cy="1168400"/>
          </a:xfrm>
          <a:prstGeom prst="rect">
            <a:avLst/>
          </a:prstGeom>
        </p:spPr>
      </p:pic>
    </p:spTree>
    <p:extLst>
      <p:ext uri="{BB962C8B-B14F-4D97-AF65-F5344CB8AC3E}">
        <p14:creationId xmlns:p14="http://schemas.microsoft.com/office/powerpoint/2010/main" val="20478254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1C5FE-9F5D-F449-8B29-1671D6524B25}"/>
              </a:ext>
            </a:extLst>
          </p:cNvPr>
          <p:cNvSpPr>
            <a:spLocks noGrp="1"/>
          </p:cNvSpPr>
          <p:nvPr>
            <p:ph type="title"/>
          </p:nvPr>
        </p:nvSpPr>
        <p:spPr/>
        <p:txBody>
          <a:bodyPr/>
          <a:lstStyle/>
          <a:p>
            <a:r>
              <a:rPr lang="en-US" dirty="0"/>
              <a:t>Linear models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7173488-8582-774A-A8A8-A23479B27FAE}"/>
                  </a:ext>
                </a:extLst>
              </p:cNvPr>
              <p:cNvSpPr>
                <a:spLocks noGrp="1"/>
              </p:cNvSpPr>
              <p:nvPr>
                <p:ph idx="1"/>
              </p:nvPr>
            </p:nvSpPr>
            <p:spPr/>
            <p:txBody>
              <a:bodyPr>
                <a:normAutofit/>
              </a:bodyPr>
              <a:lstStyle/>
              <a:p>
                <a:r>
                  <a:rPr lang="en-US" sz="2400" dirty="0"/>
                  <a:t>What if we treat with both drug and siRNA</a:t>
                </a:r>
              </a:p>
              <a:p>
                <a:r>
                  <a:rPr lang="en-US" sz="2400" dirty="0"/>
                  <a:t>x</a:t>
                </a:r>
                <a:r>
                  <a:rPr lang="en-US" sz="2400" baseline="-25000" dirty="0"/>
                  <a:t>1</a:t>
                </a:r>
                <a:r>
                  <a:rPr lang="en-US" sz="2400" dirty="0"/>
                  <a:t> = 1 and x</a:t>
                </a:r>
                <a:r>
                  <a:rPr lang="en-US" sz="2400" baseline="-25000" dirty="0"/>
                  <a:t>2</a:t>
                </a:r>
                <a:r>
                  <a:rPr lang="en-US" sz="2400" dirty="0"/>
                  <a:t> = 1 </a:t>
                </a:r>
              </a:p>
              <a:p>
                <a:endParaRPr lang="en-US" sz="2400" dirty="0"/>
              </a:p>
              <a:p>
                <a:endParaRPr lang="en-US" sz="2400" dirty="0"/>
              </a:p>
              <a:p>
                <a:r>
                  <a:rPr lang="en-US" sz="2400" dirty="0"/>
                  <a:t>This means that </a:t>
                </a:r>
                <a14:m>
                  <m:oMath xmlns:m="http://schemas.openxmlformats.org/officeDocument/2006/math">
                    <m:r>
                      <a:rPr lang="en-US" sz="2400" i="1">
                        <a:latin typeface="Cambria Math" panose="02040503050406030204" pitchFamily="18" charset="0"/>
                        <a:ea typeface="Cambria Math" panose="02040503050406030204" pitchFamily="18" charset="0"/>
                      </a:rPr>
                      <m:t>𝛽</m:t>
                    </m:r>
                    <m:r>
                      <a:rPr lang="en-GB" sz="2400" baseline="-25000">
                        <a:latin typeface="Cambria Math" panose="02040503050406030204" pitchFamily="18" charset="0"/>
                        <a:ea typeface="Cambria Math" panose="02040503050406030204" pitchFamily="18" charset="0"/>
                      </a:rPr>
                      <m:t>1</m:t>
                    </m:r>
                    <m:r>
                      <a:rPr lang="en-GB" sz="2400" b="0" i="1" baseline="-25000" smtClean="0">
                        <a:latin typeface="Cambria Math" panose="02040503050406030204" pitchFamily="18" charset="0"/>
                        <a:ea typeface="Cambria Math" panose="02040503050406030204" pitchFamily="18" charset="0"/>
                      </a:rPr>
                      <m:t>2</m:t>
                    </m:r>
                    <m:r>
                      <a:rPr lang="en-GB" sz="2400" i="1" baseline="-25000">
                        <a:latin typeface="Cambria Math" panose="02040503050406030204" pitchFamily="18" charset="0"/>
                        <a:ea typeface="Cambria Math" panose="02040503050406030204" pitchFamily="18" charset="0"/>
                      </a:rPr>
                      <m:t> </m:t>
                    </m:r>
                  </m:oMath>
                </a14:m>
                <a:r>
                  <a:rPr lang="en-US" sz="2400" dirty="0"/>
                  <a:t>is the difference between the observed outcome, </a:t>
                </a:r>
                <a:r>
                  <a:rPr lang="en-US" sz="2400" i="1" dirty="0"/>
                  <a:t>y</a:t>
                </a:r>
                <a:r>
                  <a:rPr lang="en-US" sz="2400" dirty="0"/>
                  <a:t>, and the outcome from the individual treatments, obtained by adding to the baseline the effect of siRNA alone (</a:t>
                </a:r>
                <a14:m>
                  <m:oMath xmlns:m="http://schemas.openxmlformats.org/officeDocument/2006/math">
                    <m:r>
                      <a:rPr lang="en-US" sz="2400" i="1">
                        <a:latin typeface="Cambria Math" panose="02040503050406030204" pitchFamily="18" charset="0"/>
                        <a:ea typeface="Cambria Math" panose="02040503050406030204" pitchFamily="18" charset="0"/>
                      </a:rPr>
                      <m:t>𝛽</m:t>
                    </m:r>
                    <m:r>
                      <a:rPr lang="en-GB" sz="2400" baseline="-25000">
                        <a:latin typeface="Cambria Math" panose="02040503050406030204" pitchFamily="18" charset="0"/>
                        <a:ea typeface="Cambria Math" panose="02040503050406030204" pitchFamily="18" charset="0"/>
                      </a:rPr>
                      <m:t>1</m:t>
                    </m:r>
                  </m:oMath>
                </a14:m>
                <a:r>
                  <a:rPr lang="en-US" sz="2400" dirty="0"/>
                  <a:t>) and of drug alone (</a:t>
                </a:r>
                <a14:m>
                  <m:oMath xmlns:m="http://schemas.openxmlformats.org/officeDocument/2006/math">
                    <m:r>
                      <a:rPr lang="en-US" sz="2400" i="1">
                        <a:latin typeface="Cambria Math" panose="02040503050406030204" pitchFamily="18" charset="0"/>
                        <a:ea typeface="Cambria Math" panose="02040503050406030204" pitchFamily="18" charset="0"/>
                      </a:rPr>
                      <m:t>𝛽</m:t>
                    </m:r>
                    <m:r>
                      <a:rPr lang="en-GB" sz="2400" b="0" i="0" baseline="-25000" smtClean="0">
                        <a:latin typeface="Cambria Math" panose="02040503050406030204" pitchFamily="18" charset="0"/>
                        <a:ea typeface="Cambria Math" panose="02040503050406030204" pitchFamily="18" charset="0"/>
                      </a:rPr>
                      <m:t>2</m:t>
                    </m:r>
                  </m:oMath>
                </a14:m>
                <a:r>
                  <a:rPr lang="en-US" sz="2400" dirty="0"/>
                  <a:t>).</a:t>
                </a:r>
              </a:p>
              <a:p>
                <a14:m>
                  <m:oMath xmlns:m="http://schemas.openxmlformats.org/officeDocument/2006/math">
                    <m:r>
                      <a:rPr lang="en-US" sz="2400" i="1">
                        <a:latin typeface="Cambria Math" panose="02040503050406030204" pitchFamily="18" charset="0"/>
                        <a:ea typeface="Cambria Math" panose="02040503050406030204" pitchFamily="18" charset="0"/>
                      </a:rPr>
                      <m:t>𝛽</m:t>
                    </m:r>
                    <m:r>
                      <a:rPr lang="en-GB" sz="2400" baseline="-25000">
                        <a:latin typeface="Cambria Math" panose="02040503050406030204" pitchFamily="18" charset="0"/>
                        <a:ea typeface="Cambria Math" panose="02040503050406030204" pitchFamily="18" charset="0"/>
                      </a:rPr>
                      <m:t>1</m:t>
                    </m:r>
                    <m:r>
                      <a:rPr lang="en-GB" sz="2400" i="1" baseline="-25000">
                        <a:latin typeface="Cambria Math" panose="02040503050406030204" pitchFamily="18" charset="0"/>
                        <a:ea typeface="Cambria Math" panose="02040503050406030204" pitchFamily="18" charset="0"/>
                      </a:rPr>
                      <m:t>2</m:t>
                    </m:r>
                  </m:oMath>
                </a14:m>
                <a:r>
                  <a:rPr lang="en-US" sz="2400" dirty="0"/>
                  <a:t> is called the interaction effect of siRNA and drug.</a:t>
                </a:r>
              </a:p>
            </p:txBody>
          </p:sp>
        </mc:Choice>
        <mc:Fallback xmlns="">
          <p:sp>
            <p:nvSpPr>
              <p:cNvPr id="3" name="Content Placeholder 2">
                <a:extLst>
                  <a:ext uri="{FF2B5EF4-FFF2-40B4-BE49-F238E27FC236}">
                    <a16:creationId xmlns:a16="http://schemas.microsoft.com/office/drawing/2014/main" id="{47173488-8582-774A-A8A8-A23479B27FAE}"/>
                  </a:ext>
                </a:extLst>
              </p:cNvPr>
              <p:cNvSpPr>
                <a:spLocks noGrp="1" noRot="1" noChangeAspect="1" noMove="1" noResize="1" noEditPoints="1" noAdjustHandles="1" noChangeArrowheads="1" noChangeShapeType="1" noTextEdit="1"/>
              </p:cNvSpPr>
              <p:nvPr>
                <p:ph idx="1"/>
              </p:nvPr>
            </p:nvSpPr>
            <p:spPr>
              <a:blipFill>
                <a:blip r:embed="rId2"/>
                <a:stretch>
                  <a:fillRect l="-924" t="-1120" r="-1079"/>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43FF062C-9B86-044A-B57D-933914564D28}"/>
              </a:ext>
            </a:extLst>
          </p:cNvPr>
          <p:cNvPicPr>
            <a:picLocks noChangeAspect="1"/>
          </p:cNvPicPr>
          <p:nvPr/>
        </p:nvPicPr>
        <p:blipFill>
          <a:blip r:embed="rId3"/>
          <a:stretch>
            <a:fillRect/>
          </a:stretch>
        </p:blipFill>
        <p:spPr>
          <a:xfrm>
            <a:off x="2571066" y="2166620"/>
            <a:ext cx="3505200" cy="850900"/>
          </a:xfrm>
          <a:prstGeom prst="rect">
            <a:avLst/>
          </a:prstGeom>
        </p:spPr>
      </p:pic>
    </p:spTree>
    <p:extLst>
      <p:ext uri="{BB962C8B-B14F-4D97-AF65-F5344CB8AC3E}">
        <p14:creationId xmlns:p14="http://schemas.microsoft.com/office/powerpoint/2010/main" val="14210357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3A1BF-F570-634D-B0F4-20BFB493CEAC}"/>
              </a:ext>
            </a:extLst>
          </p:cNvPr>
          <p:cNvSpPr>
            <a:spLocks noGrp="1"/>
          </p:cNvSpPr>
          <p:nvPr>
            <p:ph type="title"/>
          </p:nvPr>
        </p:nvSpPr>
        <p:spPr/>
        <p:txBody>
          <a:bodyPr/>
          <a:lstStyle/>
          <a:p>
            <a:r>
              <a:rPr lang="en-US" dirty="0"/>
              <a:t>Design matrix</a:t>
            </a:r>
          </a:p>
        </p:txBody>
      </p:sp>
      <p:sp>
        <p:nvSpPr>
          <p:cNvPr id="3" name="Content Placeholder 2">
            <a:extLst>
              <a:ext uri="{FF2B5EF4-FFF2-40B4-BE49-F238E27FC236}">
                <a16:creationId xmlns:a16="http://schemas.microsoft.com/office/drawing/2014/main" id="{EBFE14B9-22F5-2045-B65F-47C34AE92D2E}"/>
              </a:ext>
            </a:extLst>
          </p:cNvPr>
          <p:cNvSpPr>
            <a:spLocks noGrp="1"/>
          </p:cNvSpPr>
          <p:nvPr>
            <p:ph idx="1"/>
          </p:nvPr>
        </p:nvSpPr>
        <p:spPr/>
        <p:txBody>
          <a:bodyPr>
            <a:normAutofit/>
          </a:bodyPr>
          <a:lstStyle/>
          <a:p>
            <a:r>
              <a:rPr lang="en-US" sz="2400" dirty="0"/>
              <a:t>We can encode an experimental design in a matrix:</a:t>
            </a:r>
          </a:p>
          <a:p>
            <a:endParaRPr lang="en-US" sz="2400" dirty="0"/>
          </a:p>
          <a:p>
            <a:endParaRPr lang="en-US" sz="2400" dirty="0"/>
          </a:p>
          <a:p>
            <a:endParaRPr lang="en-US" sz="2400" dirty="0"/>
          </a:p>
          <a:p>
            <a:endParaRPr lang="en-US" sz="2400" dirty="0"/>
          </a:p>
          <a:p>
            <a:endParaRPr lang="en-US" sz="2400" dirty="0"/>
          </a:p>
          <a:p>
            <a:r>
              <a:rPr lang="en-US" sz="2400" dirty="0"/>
              <a:t>The columns represent experimental factors and rows represent the different experimental conditions</a:t>
            </a:r>
          </a:p>
        </p:txBody>
      </p:sp>
      <p:pic>
        <p:nvPicPr>
          <p:cNvPr id="4" name="Picture 3">
            <a:extLst>
              <a:ext uri="{FF2B5EF4-FFF2-40B4-BE49-F238E27FC236}">
                <a16:creationId xmlns:a16="http://schemas.microsoft.com/office/drawing/2014/main" id="{2972D981-F87F-DD4E-9DBA-86A5DCCD4505}"/>
              </a:ext>
            </a:extLst>
          </p:cNvPr>
          <p:cNvPicPr>
            <a:picLocks noChangeAspect="1"/>
          </p:cNvPicPr>
          <p:nvPr/>
        </p:nvPicPr>
        <p:blipFill>
          <a:blip r:embed="rId2"/>
          <a:stretch>
            <a:fillRect/>
          </a:stretch>
        </p:blipFill>
        <p:spPr>
          <a:xfrm>
            <a:off x="3265170" y="1815407"/>
            <a:ext cx="1841500" cy="2184400"/>
          </a:xfrm>
          <a:prstGeom prst="rect">
            <a:avLst/>
          </a:prstGeom>
        </p:spPr>
      </p:pic>
    </p:spTree>
    <p:extLst>
      <p:ext uri="{BB962C8B-B14F-4D97-AF65-F5344CB8AC3E}">
        <p14:creationId xmlns:p14="http://schemas.microsoft.com/office/powerpoint/2010/main" val="29714799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12EAF-07DF-0742-8D88-887336AE3FAD}"/>
              </a:ext>
            </a:extLst>
          </p:cNvPr>
          <p:cNvSpPr>
            <a:spLocks noGrp="1"/>
          </p:cNvSpPr>
          <p:nvPr>
            <p:ph type="title"/>
          </p:nvPr>
        </p:nvSpPr>
        <p:spPr>
          <a:xfrm>
            <a:off x="208866" y="0"/>
            <a:ext cx="5437168" cy="781708"/>
          </a:xfrm>
        </p:spPr>
        <p:txBody>
          <a:bodyPr>
            <a:normAutofit/>
          </a:bodyPr>
          <a:lstStyle/>
          <a:p>
            <a:r>
              <a:rPr lang="en-US" sz="3200" dirty="0"/>
              <a:t>Generative model</a:t>
            </a:r>
          </a:p>
        </p:txBody>
      </p:sp>
      <p:sp>
        <p:nvSpPr>
          <p:cNvPr id="3" name="Content Placeholder 2">
            <a:extLst>
              <a:ext uri="{FF2B5EF4-FFF2-40B4-BE49-F238E27FC236}">
                <a16:creationId xmlns:a16="http://schemas.microsoft.com/office/drawing/2014/main" id="{70883D12-58A4-3040-9DCD-BE66642A81D0}"/>
              </a:ext>
            </a:extLst>
          </p:cNvPr>
          <p:cNvSpPr>
            <a:spLocks noGrp="1"/>
          </p:cNvSpPr>
          <p:nvPr>
            <p:ph idx="1"/>
          </p:nvPr>
        </p:nvSpPr>
        <p:spPr/>
        <p:txBody>
          <a:bodyPr>
            <a:normAutofit/>
          </a:bodyPr>
          <a:lstStyle/>
          <a:p>
            <a:r>
              <a:rPr lang="en-US" sz="2400" dirty="0"/>
              <a:t>All the parameters of the model are known</a:t>
            </a:r>
          </a:p>
          <a:p>
            <a:r>
              <a:rPr lang="en-US" sz="2400" dirty="0"/>
              <a:t>Given an observable variable X and a target variable Y, a generative model is a statistical model of the joint probability distribution on, P(X|Y). </a:t>
            </a:r>
          </a:p>
        </p:txBody>
      </p:sp>
      <p:pic>
        <p:nvPicPr>
          <p:cNvPr id="6" name="Picture 5">
            <a:extLst>
              <a:ext uri="{FF2B5EF4-FFF2-40B4-BE49-F238E27FC236}">
                <a16:creationId xmlns:a16="http://schemas.microsoft.com/office/drawing/2014/main" id="{62CDE65A-5C7E-2840-A3E3-4F4936252A68}"/>
              </a:ext>
            </a:extLst>
          </p:cNvPr>
          <p:cNvPicPr>
            <a:picLocks noChangeAspect="1"/>
          </p:cNvPicPr>
          <p:nvPr/>
        </p:nvPicPr>
        <p:blipFill rotWithShape="1">
          <a:blip r:embed="rId3"/>
          <a:srcRect t="3996"/>
          <a:stretch/>
        </p:blipFill>
        <p:spPr>
          <a:xfrm>
            <a:off x="5208607" y="3429000"/>
            <a:ext cx="3525937" cy="2583323"/>
          </a:xfrm>
          <a:prstGeom prst="rect">
            <a:avLst/>
          </a:prstGeom>
        </p:spPr>
      </p:pic>
      <p:cxnSp>
        <p:nvCxnSpPr>
          <p:cNvPr id="8" name="Straight Arrow Connector 7">
            <a:extLst>
              <a:ext uri="{FF2B5EF4-FFF2-40B4-BE49-F238E27FC236}">
                <a16:creationId xmlns:a16="http://schemas.microsoft.com/office/drawing/2014/main" id="{3816AC55-F338-114C-90EF-8E6799E64BD0}"/>
              </a:ext>
            </a:extLst>
          </p:cNvPr>
          <p:cNvCxnSpPr/>
          <p:nvPr/>
        </p:nvCxnSpPr>
        <p:spPr>
          <a:xfrm>
            <a:off x="1979271" y="3032567"/>
            <a:ext cx="3136739" cy="96069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 name="Rectangle 8">
            <a:extLst>
              <a:ext uri="{FF2B5EF4-FFF2-40B4-BE49-F238E27FC236}">
                <a16:creationId xmlns:a16="http://schemas.microsoft.com/office/drawing/2014/main" id="{C2D5D975-EF14-6440-8FA1-F00A203BDA76}"/>
              </a:ext>
            </a:extLst>
          </p:cNvPr>
          <p:cNvSpPr/>
          <p:nvPr/>
        </p:nvSpPr>
        <p:spPr>
          <a:xfrm>
            <a:off x="409456" y="4498722"/>
            <a:ext cx="4586064" cy="923330"/>
          </a:xfrm>
          <a:prstGeom prst="rect">
            <a:avLst/>
          </a:prstGeom>
        </p:spPr>
        <p:txBody>
          <a:bodyPr wrap="none">
            <a:spAutoFit/>
          </a:bodyPr>
          <a:lstStyle/>
          <a:p>
            <a:r>
              <a:rPr lang="en-GB" i="1" dirty="0">
                <a:solidFill>
                  <a:srgbClr val="000000"/>
                </a:solidFill>
                <a:latin typeface="-webkit-standard"/>
              </a:rPr>
              <a:t>probability of Y given X</a:t>
            </a:r>
          </a:p>
          <a:p>
            <a:endParaRPr lang="en-GB" i="1" dirty="0">
              <a:solidFill>
                <a:srgbClr val="000000"/>
              </a:solidFill>
              <a:latin typeface="-webkit-standard"/>
            </a:endParaRPr>
          </a:p>
          <a:p>
            <a:r>
              <a:rPr lang="en-GB" i="1" dirty="0">
                <a:solidFill>
                  <a:srgbClr val="000000"/>
                </a:solidFill>
                <a:latin typeface="-webkit-standard"/>
              </a:rPr>
              <a:t>X has already occurred and has been measured</a:t>
            </a:r>
            <a:endParaRPr lang="en-US" dirty="0"/>
          </a:p>
        </p:txBody>
      </p:sp>
    </p:spTree>
    <p:extLst>
      <p:ext uri="{BB962C8B-B14F-4D97-AF65-F5344CB8AC3E}">
        <p14:creationId xmlns:p14="http://schemas.microsoft.com/office/powerpoint/2010/main" val="2747718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9219F-EEFE-FD4C-8A7B-0815E6EBCAC1}"/>
              </a:ext>
            </a:extLst>
          </p:cNvPr>
          <p:cNvSpPr>
            <a:spLocks noGrp="1"/>
          </p:cNvSpPr>
          <p:nvPr>
            <p:ph type="title"/>
          </p:nvPr>
        </p:nvSpPr>
        <p:spPr/>
        <p:txBody>
          <a:bodyPr/>
          <a:lstStyle/>
          <a:p>
            <a:r>
              <a:rPr lang="en-US" dirty="0"/>
              <a:t>Linear model and noise</a:t>
            </a:r>
          </a:p>
        </p:txBody>
      </p:sp>
      <p:sp>
        <p:nvSpPr>
          <p:cNvPr id="3" name="Content Placeholder 2">
            <a:extLst>
              <a:ext uri="{FF2B5EF4-FFF2-40B4-BE49-F238E27FC236}">
                <a16:creationId xmlns:a16="http://schemas.microsoft.com/office/drawing/2014/main" id="{064F53EF-178F-8244-9B33-A192E5B7D64F}"/>
              </a:ext>
            </a:extLst>
          </p:cNvPr>
          <p:cNvSpPr>
            <a:spLocks noGrp="1"/>
          </p:cNvSpPr>
          <p:nvPr>
            <p:ph idx="1"/>
          </p:nvPr>
        </p:nvSpPr>
        <p:spPr/>
        <p:txBody>
          <a:bodyPr/>
          <a:lstStyle/>
          <a:p>
            <a:endParaRPr lang="en-US"/>
          </a:p>
        </p:txBody>
      </p:sp>
      <p:pic>
        <p:nvPicPr>
          <p:cNvPr id="2050" name="Picture 2" descr="5.1 The linear model | Forecasting: Principles and Practice (2nd ed)">
            <a:extLst>
              <a:ext uri="{FF2B5EF4-FFF2-40B4-BE49-F238E27FC236}">
                <a16:creationId xmlns:a16="http://schemas.microsoft.com/office/drawing/2014/main" id="{5A885939-D559-8240-94AF-354A7F8E43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6821" y="1252362"/>
            <a:ext cx="7570358" cy="4675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93301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59572-4CBC-BD49-989C-6DBDA6B60189}"/>
              </a:ext>
            </a:extLst>
          </p:cNvPr>
          <p:cNvSpPr>
            <a:spLocks noGrp="1"/>
          </p:cNvSpPr>
          <p:nvPr>
            <p:ph type="title"/>
          </p:nvPr>
        </p:nvSpPr>
        <p:spPr>
          <a:xfrm>
            <a:off x="208866" y="148783"/>
            <a:ext cx="5437168" cy="781708"/>
          </a:xfrm>
        </p:spPr>
        <p:txBody>
          <a:bodyPr/>
          <a:lstStyle/>
          <a:p>
            <a:r>
              <a:rPr lang="en-US" dirty="0"/>
              <a:t>Noise and replicates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C07BDD0-B738-BB40-A1F1-75B12210EDCF}"/>
                  </a:ext>
                </a:extLst>
              </p:cNvPr>
              <p:cNvSpPr>
                <a:spLocks noGrp="1"/>
              </p:cNvSpPr>
              <p:nvPr>
                <p:ph idx="1"/>
              </p:nvPr>
            </p:nvSpPr>
            <p:spPr/>
            <p:txBody>
              <a:bodyPr>
                <a:normAutofit/>
              </a:bodyPr>
              <a:lstStyle/>
              <a:p>
                <a:r>
                  <a:rPr lang="en-US" sz="2400" dirty="0"/>
                  <a:t>To estimate noise you need replicates</a:t>
                </a:r>
              </a:p>
              <a:p>
                <a:r>
                  <a:rPr lang="en-US" sz="2400" dirty="0"/>
                  <a:t>Assessment of uncertainty of our estimated </a:t>
                </a:r>
                <a14:m>
                  <m:oMath xmlns:m="http://schemas.openxmlformats.org/officeDocument/2006/math">
                    <m:r>
                      <a:rPr lang="en-US" sz="2400" i="1">
                        <a:latin typeface="Cambria Math" panose="02040503050406030204" pitchFamily="18" charset="0"/>
                        <a:ea typeface="Cambria Math" panose="02040503050406030204" pitchFamily="18" charset="0"/>
                      </a:rPr>
                      <m:t>𝛽</m:t>
                    </m:r>
                  </m:oMath>
                </a14:m>
                <a:r>
                  <a:rPr lang="en-US" sz="2400" dirty="0"/>
                  <a:t>s</a:t>
                </a:r>
              </a:p>
              <a:p>
                <a:r>
                  <a:rPr lang="en-US" sz="2400" dirty="0"/>
                  <a:t>Extend equation: </a:t>
                </a:r>
              </a:p>
              <a:p>
                <a:endParaRPr lang="en-US" sz="2400" dirty="0"/>
              </a:p>
            </p:txBody>
          </p:sp>
        </mc:Choice>
        <mc:Fallback xmlns="">
          <p:sp>
            <p:nvSpPr>
              <p:cNvPr id="3" name="Content Placeholder 2">
                <a:extLst>
                  <a:ext uri="{FF2B5EF4-FFF2-40B4-BE49-F238E27FC236}">
                    <a16:creationId xmlns:a16="http://schemas.microsoft.com/office/drawing/2014/main" id="{0C07BDD0-B738-BB40-A1F1-75B12210EDCF}"/>
                  </a:ext>
                </a:extLst>
              </p:cNvPr>
              <p:cNvSpPr>
                <a:spLocks noGrp="1" noRot="1" noChangeAspect="1" noMove="1" noResize="1" noEditPoints="1" noAdjustHandles="1" noChangeArrowheads="1" noChangeShapeType="1" noTextEdit="1"/>
              </p:cNvSpPr>
              <p:nvPr>
                <p:ph idx="1"/>
              </p:nvPr>
            </p:nvSpPr>
            <p:spPr>
              <a:blipFill>
                <a:blip r:embed="rId3"/>
                <a:stretch>
                  <a:fillRect l="-924" t="-1120"/>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CDC44929-625F-EF4C-9D27-0F725461808E}"/>
              </a:ext>
            </a:extLst>
          </p:cNvPr>
          <p:cNvPicPr>
            <a:picLocks noChangeAspect="1"/>
          </p:cNvPicPr>
          <p:nvPr/>
        </p:nvPicPr>
        <p:blipFill>
          <a:blip r:embed="rId4"/>
          <a:stretch>
            <a:fillRect/>
          </a:stretch>
        </p:blipFill>
        <p:spPr>
          <a:xfrm>
            <a:off x="1739900" y="2826327"/>
            <a:ext cx="5664200" cy="863600"/>
          </a:xfrm>
          <a:prstGeom prst="rect">
            <a:avLst/>
          </a:prstGeom>
        </p:spPr>
      </p:pic>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91E5E982-59E2-5246-9526-329878965B9C}"/>
                  </a:ext>
                </a:extLst>
              </p:cNvPr>
              <p:cNvSpPr txBox="1">
                <a:spLocks/>
              </p:cNvSpPr>
              <p:nvPr/>
            </p:nvSpPr>
            <p:spPr>
              <a:xfrm>
                <a:off x="361266" y="3727048"/>
                <a:ext cx="8229600" cy="2352861"/>
              </a:xfrm>
              <a:prstGeom prst="rect">
                <a:avLst/>
              </a:prstGeom>
              <a:ln>
                <a:noFill/>
              </a:ln>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bg1">
                        <a:lumMod val="50000"/>
                      </a:schemeClr>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chemeClr val="bg1">
                        <a:lumMod val="50000"/>
                      </a:schemeClr>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chemeClr val="bg1">
                        <a:lumMod val="50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bg1">
                        <a:lumMod val="50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bg1">
                        <a:lumMod val="50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1800" dirty="0">
                    <a:latin typeface="Cambria" panose="02040503050406030204" pitchFamily="18" charset="0"/>
                    <a:cs typeface="Arial" panose="020B0604020202020204" pitchFamily="34" charset="0"/>
                  </a:rPr>
                  <a:t>Added the index</a:t>
                </a:r>
                <a:r>
                  <a:rPr lang="en-US" sz="1800" i="1" dirty="0">
                    <a:latin typeface="Cambria" panose="02040503050406030204" pitchFamily="18" charset="0"/>
                    <a:cs typeface="Arial" panose="020B0604020202020204" pitchFamily="34" charset="0"/>
                  </a:rPr>
                  <a:t> j </a:t>
                </a:r>
                <a:r>
                  <a:rPr lang="en-US" sz="1800" dirty="0">
                    <a:latin typeface="Cambria" panose="02040503050406030204" pitchFamily="18" charset="0"/>
                    <a:cs typeface="Arial" panose="020B0604020202020204" pitchFamily="34" charset="0"/>
                  </a:rPr>
                  <a:t>and a new term </a:t>
                </a:r>
                <a14:m>
                  <m:oMath xmlns:m="http://schemas.openxmlformats.org/officeDocument/2006/math">
                    <m:r>
                      <a:rPr lang="en-US" sz="1800" i="1" smtClean="0">
                        <a:latin typeface="Cambria Math" panose="02040503050406030204" pitchFamily="18" charset="0"/>
                        <a:ea typeface="Cambria Math" panose="02040503050406030204" pitchFamily="18" charset="0"/>
                        <a:cs typeface="Arial" panose="020B0604020202020204" pitchFamily="34" charset="0"/>
                      </a:rPr>
                      <m:t>𝜀</m:t>
                    </m:r>
                  </m:oMath>
                </a14:m>
                <a:r>
                  <a:rPr lang="en-US" sz="1800" baseline="-25000" dirty="0">
                    <a:latin typeface="Cambria" panose="02040503050406030204" pitchFamily="18" charset="0"/>
                    <a:cs typeface="Arial" panose="020B0604020202020204" pitchFamily="34" charset="0"/>
                  </a:rPr>
                  <a:t>j</a:t>
                </a:r>
              </a:p>
              <a:p>
                <a:pPr marL="0" indent="0" algn="ctr">
                  <a:buNone/>
                </a:pPr>
                <a:r>
                  <a:rPr lang="en-US" sz="1800" dirty="0">
                    <a:latin typeface="Cambria" panose="02040503050406030204" pitchFamily="18" charset="0"/>
                    <a:cs typeface="Arial" panose="020B0604020202020204" pitchFamily="34" charset="0"/>
                  </a:rPr>
                  <a:t>The index now counts over our individual replicate experiments e.g. if for each of the four conditions we perform three replicates, then </a:t>
                </a:r>
                <a:r>
                  <a:rPr lang="en-US" sz="1800" i="1" dirty="0">
                    <a:latin typeface="Cambria" panose="02040503050406030204" pitchFamily="18" charset="0"/>
                    <a:cs typeface="Arial" panose="020B0604020202020204" pitchFamily="34" charset="0"/>
                  </a:rPr>
                  <a:t>j</a:t>
                </a:r>
                <a:r>
                  <a:rPr lang="en-US" sz="1800" dirty="0">
                    <a:latin typeface="Cambria" panose="02040503050406030204" pitchFamily="18" charset="0"/>
                    <a:cs typeface="Arial" panose="020B0604020202020204" pitchFamily="34" charset="0"/>
                  </a:rPr>
                  <a:t> counts from 1 to 12.</a:t>
                </a:r>
              </a:p>
              <a:p>
                <a:pPr marL="0" indent="0" algn="ctr">
                  <a:buNone/>
                </a:pPr>
                <a:r>
                  <a:rPr lang="en-US" sz="1800" dirty="0">
                    <a:latin typeface="Cambria" panose="02040503050406030204" pitchFamily="18" charset="0"/>
                    <a:cs typeface="Arial" panose="020B0604020202020204" pitchFamily="34" charset="0"/>
                  </a:rPr>
                  <a:t>The design matrix has 12 rows, and </a:t>
                </a:r>
                <a:r>
                  <a:rPr lang="en-US" sz="1800" dirty="0" err="1">
                    <a:latin typeface="Cambria" panose="02040503050406030204" pitchFamily="18" charset="0"/>
                  </a:rPr>
                  <a:t>x</a:t>
                </a:r>
                <a:r>
                  <a:rPr lang="en-US" sz="1800" baseline="-25000" dirty="0" err="1">
                    <a:latin typeface="Cambria" panose="02040503050406030204" pitchFamily="18" charset="0"/>
                  </a:rPr>
                  <a:t>jk</a:t>
                </a:r>
                <a:r>
                  <a:rPr lang="en-US" sz="1800" dirty="0">
                    <a:latin typeface="Cambria" panose="02040503050406030204" pitchFamily="18" charset="0"/>
                  </a:rPr>
                  <a:t> is the value of the matrix in its </a:t>
                </a:r>
                <a:r>
                  <a:rPr lang="en-US" sz="1800" i="1" dirty="0" err="1">
                    <a:latin typeface="Cambria" panose="02040503050406030204" pitchFamily="18" charset="0"/>
                  </a:rPr>
                  <a:t>j</a:t>
                </a:r>
                <a:r>
                  <a:rPr lang="en-US" sz="1800" dirty="0" err="1">
                    <a:latin typeface="Cambria" panose="02040503050406030204" pitchFamily="18" charset="0"/>
                  </a:rPr>
                  <a:t>th</a:t>
                </a:r>
                <a:r>
                  <a:rPr lang="en-US" sz="1800" dirty="0">
                    <a:latin typeface="Cambria" panose="02040503050406030204" pitchFamily="18" charset="0"/>
                  </a:rPr>
                  <a:t> row and </a:t>
                </a:r>
                <a:r>
                  <a:rPr lang="en-US" sz="1800" i="1" dirty="0">
                    <a:latin typeface="Cambria" panose="02040503050406030204" pitchFamily="18" charset="0"/>
                  </a:rPr>
                  <a:t>k</a:t>
                </a:r>
                <a:r>
                  <a:rPr lang="en-US" sz="1800" dirty="0">
                    <a:latin typeface="Cambria" panose="02040503050406030204" pitchFamily="18" charset="0"/>
                  </a:rPr>
                  <a:t>th column</a:t>
                </a:r>
                <a:endParaRPr lang="en-US" sz="1800" dirty="0">
                  <a:latin typeface="Cambria" panose="02040503050406030204" pitchFamily="18" charset="0"/>
                  <a:cs typeface="Arial" panose="020B0604020202020204" pitchFamily="34" charset="0"/>
                </a:endParaRPr>
              </a:p>
            </p:txBody>
          </p:sp>
        </mc:Choice>
        <mc:Fallback xmlns="">
          <p:sp>
            <p:nvSpPr>
              <p:cNvPr id="5" name="Content Placeholder 2">
                <a:extLst>
                  <a:ext uri="{FF2B5EF4-FFF2-40B4-BE49-F238E27FC236}">
                    <a16:creationId xmlns:a16="http://schemas.microsoft.com/office/drawing/2014/main" id="{91E5E982-59E2-5246-9526-329878965B9C}"/>
                  </a:ext>
                </a:extLst>
              </p:cNvPr>
              <p:cNvSpPr txBox="1">
                <a:spLocks noRot="1" noChangeAspect="1" noMove="1" noResize="1" noEditPoints="1" noAdjustHandles="1" noChangeArrowheads="1" noChangeShapeType="1" noTextEdit="1"/>
              </p:cNvSpPr>
              <p:nvPr/>
            </p:nvSpPr>
            <p:spPr>
              <a:xfrm>
                <a:off x="361266" y="3727048"/>
                <a:ext cx="8229600" cy="2352861"/>
              </a:xfrm>
              <a:prstGeom prst="rect">
                <a:avLst/>
              </a:prstGeom>
              <a:blipFill>
                <a:blip r:embed="rId5"/>
                <a:stretch>
                  <a:fillRect t="-1075" r="-308"/>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10605504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34931-D298-B34F-85C6-DA240651F273}"/>
              </a:ext>
            </a:extLst>
          </p:cNvPr>
          <p:cNvSpPr>
            <a:spLocks noGrp="1"/>
          </p:cNvSpPr>
          <p:nvPr>
            <p:ph type="title"/>
          </p:nvPr>
        </p:nvSpPr>
        <p:spPr/>
        <p:txBody>
          <a:bodyPr/>
          <a:lstStyle/>
          <a:p>
            <a:r>
              <a:rPr lang="en-US" dirty="0"/>
              <a:t>Noise and replicates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C571EF4-6CCA-9247-A2F6-5969701E78C1}"/>
                  </a:ext>
                </a:extLst>
              </p:cNvPr>
              <p:cNvSpPr>
                <a:spLocks noGrp="1"/>
              </p:cNvSpPr>
              <p:nvPr>
                <p:ph idx="1"/>
              </p:nvPr>
            </p:nvSpPr>
            <p:spPr>
              <a:xfrm>
                <a:off x="208866" y="2084647"/>
                <a:ext cx="8229600" cy="3842862"/>
              </a:xfrm>
            </p:spPr>
            <p:txBody>
              <a:bodyPr>
                <a:normAutofit/>
              </a:bodyPr>
              <a:lstStyle/>
              <a:p>
                <a:r>
                  <a:rPr lang="en-US" sz="2400" dirty="0"/>
                  <a:t>But what is </a:t>
                </a:r>
                <a14:m>
                  <m:oMath xmlns:m="http://schemas.openxmlformats.org/officeDocument/2006/math">
                    <m:r>
                      <a:rPr lang="en-US" sz="2400" i="1">
                        <a:latin typeface="Cambria Math" panose="02040503050406030204" pitchFamily="18" charset="0"/>
                        <a:ea typeface="Cambria Math" panose="02040503050406030204" pitchFamily="18" charset="0"/>
                        <a:cs typeface="Arial" panose="020B0604020202020204" pitchFamily="34" charset="0"/>
                      </a:rPr>
                      <m:t>𝜀</m:t>
                    </m:r>
                  </m:oMath>
                </a14:m>
                <a:r>
                  <a:rPr lang="en-US" sz="2400" baseline="-25000" dirty="0">
                    <a:latin typeface="Cambria" panose="02040503050406030204" pitchFamily="18" charset="0"/>
                    <a:cs typeface="Arial" panose="020B0604020202020204" pitchFamily="34" charset="0"/>
                  </a:rPr>
                  <a:t>j</a:t>
                </a:r>
                <a:r>
                  <a:rPr lang="en-US" sz="2400" dirty="0">
                    <a:latin typeface="Cambria" panose="02040503050406030204" pitchFamily="18" charset="0"/>
                    <a:cs typeface="Arial" panose="020B0604020202020204" pitchFamily="34" charset="0"/>
                  </a:rPr>
                  <a:t>?</a:t>
                </a:r>
              </a:p>
              <a:p>
                <a:r>
                  <a:rPr lang="en-US" sz="2400" dirty="0">
                    <a:latin typeface="Cambria" panose="02040503050406030204" pitchFamily="18" charset="0"/>
                    <a:cs typeface="Arial" panose="020B0604020202020204" pitchFamily="34" charset="0"/>
                  </a:rPr>
                  <a:t>This is something we call the residuals and absorbs the differences between replicates</a:t>
                </a:r>
              </a:p>
              <a:p>
                <a:r>
                  <a:rPr lang="en-US" sz="2400" dirty="0">
                    <a:latin typeface="Cambria" panose="02040503050406030204" pitchFamily="18" charset="0"/>
                    <a:cs typeface="Arial" panose="020B0604020202020204" pitchFamily="34" charset="0"/>
                  </a:rPr>
                  <a:t>But we need to take into account the system of twelve equations (top equation), we have more variables (12 epsilons and four betas)</a:t>
                </a:r>
              </a:p>
              <a:p>
                <a:r>
                  <a:rPr lang="en-US" sz="2400" dirty="0">
                    <a:latin typeface="Cambria" panose="02040503050406030204" pitchFamily="18" charset="0"/>
                    <a:cs typeface="Arial" panose="020B0604020202020204" pitchFamily="34" charset="0"/>
                  </a:rPr>
                  <a:t>We can address this by minimizing the sum of the squared residuals:</a:t>
                </a:r>
                <a:endParaRPr lang="en-US" sz="2400" dirty="0"/>
              </a:p>
            </p:txBody>
          </p:sp>
        </mc:Choice>
        <mc:Fallback xmlns="">
          <p:sp>
            <p:nvSpPr>
              <p:cNvPr id="3" name="Content Placeholder 2">
                <a:extLst>
                  <a:ext uri="{FF2B5EF4-FFF2-40B4-BE49-F238E27FC236}">
                    <a16:creationId xmlns:a16="http://schemas.microsoft.com/office/drawing/2014/main" id="{0C571EF4-6CCA-9247-A2F6-5969701E78C1}"/>
                  </a:ext>
                </a:extLst>
              </p:cNvPr>
              <p:cNvSpPr>
                <a:spLocks noGrp="1" noRot="1" noChangeAspect="1" noMove="1" noResize="1" noEditPoints="1" noAdjustHandles="1" noChangeArrowheads="1" noChangeShapeType="1" noTextEdit="1"/>
              </p:cNvSpPr>
              <p:nvPr>
                <p:ph idx="1"/>
              </p:nvPr>
            </p:nvSpPr>
            <p:spPr>
              <a:xfrm>
                <a:off x="208866" y="2084647"/>
                <a:ext cx="8229600" cy="3842862"/>
              </a:xfrm>
              <a:blipFill>
                <a:blip r:embed="rId3"/>
                <a:stretch>
                  <a:fillRect l="-924" t="-1320"/>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8D91BE1F-63F3-E041-9E11-C7E119080DB2}"/>
              </a:ext>
            </a:extLst>
          </p:cNvPr>
          <p:cNvPicPr>
            <a:picLocks noChangeAspect="1"/>
          </p:cNvPicPr>
          <p:nvPr/>
        </p:nvPicPr>
        <p:blipFill>
          <a:blip r:embed="rId4"/>
          <a:stretch>
            <a:fillRect/>
          </a:stretch>
        </p:blipFill>
        <p:spPr>
          <a:xfrm>
            <a:off x="1739900" y="1103611"/>
            <a:ext cx="5664200" cy="863600"/>
          </a:xfrm>
          <a:prstGeom prst="rect">
            <a:avLst/>
          </a:prstGeom>
        </p:spPr>
      </p:pic>
      <p:pic>
        <p:nvPicPr>
          <p:cNvPr id="5" name="Picture 4">
            <a:extLst>
              <a:ext uri="{FF2B5EF4-FFF2-40B4-BE49-F238E27FC236}">
                <a16:creationId xmlns:a16="http://schemas.microsoft.com/office/drawing/2014/main" id="{E7689CEF-A4E0-7A40-9AA9-2D9EAE790281}"/>
              </a:ext>
            </a:extLst>
          </p:cNvPr>
          <p:cNvPicPr>
            <a:picLocks noChangeAspect="1"/>
          </p:cNvPicPr>
          <p:nvPr/>
        </p:nvPicPr>
        <p:blipFill>
          <a:blip r:embed="rId5"/>
          <a:stretch>
            <a:fillRect/>
          </a:stretch>
        </p:blipFill>
        <p:spPr>
          <a:xfrm>
            <a:off x="3106420" y="5000409"/>
            <a:ext cx="2667000" cy="927100"/>
          </a:xfrm>
          <a:prstGeom prst="rect">
            <a:avLst/>
          </a:prstGeom>
        </p:spPr>
      </p:pic>
    </p:spTree>
    <p:extLst>
      <p:ext uri="{BB962C8B-B14F-4D97-AF65-F5344CB8AC3E}">
        <p14:creationId xmlns:p14="http://schemas.microsoft.com/office/powerpoint/2010/main" val="2115031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EE5B1-CC0C-5F46-8713-FAA48EE88052}"/>
              </a:ext>
            </a:extLst>
          </p:cNvPr>
          <p:cNvSpPr>
            <a:spLocks noGrp="1"/>
          </p:cNvSpPr>
          <p:nvPr>
            <p:ph type="title"/>
          </p:nvPr>
        </p:nvSpPr>
        <p:spPr>
          <a:xfrm>
            <a:off x="196458" y="204468"/>
            <a:ext cx="5625608" cy="781708"/>
          </a:xfrm>
        </p:spPr>
        <p:txBody>
          <a:bodyPr>
            <a:normAutofit/>
          </a:bodyPr>
          <a:lstStyle/>
          <a:p>
            <a:r>
              <a:rPr lang="en-US" dirty="0"/>
              <a:t>General linear model for counts</a:t>
            </a:r>
          </a:p>
        </p:txBody>
      </p:sp>
      <p:sp>
        <p:nvSpPr>
          <p:cNvPr id="3" name="Content Placeholder 2">
            <a:extLst>
              <a:ext uri="{FF2B5EF4-FFF2-40B4-BE49-F238E27FC236}">
                <a16:creationId xmlns:a16="http://schemas.microsoft.com/office/drawing/2014/main" id="{5AAD1B82-6F82-C240-8235-F1B8E238EAD3}"/>
              </a:ext>
            </a:extLst>
          </p:cNvPr>
          <p:cNvSpPr>
            <a:spLocks noGrp="1"/>
          </p:cNvSpPr>
          <p:nvPr>
            <p:ph idx="1"/>
          </p:nvPr>
        </p:nvSpPr>
        <p:spPr>
          <a:xfrm>
            <a:off x="208866" y="2007122"/>
            <a:ext cx="8229600" cy="3920388"/>
          </a:xfrm>
        </p:spPr>
        <p:txBody>
          <a:bodyPr>
            <a:normAutofit/>
          </a:bodyPr>
          <a:lstStyle/>
          <a:p>
            <a:r>
              <a:rPr lang="en-US" sz="2400" dirty="0"/>
              <a:t>The above equation models the the expected value of the outcome </a:t>
            </a:r>
            <a:r>
              <a:rPr lang="en-US" sz="2400" i="1" dirty="0"/>
              <a:t>y, </a:t>
            </a:r>
            <a:r>
              <a:rPr lang="en-US" sz="2400" dirty="0"/>
              <a:t>as a linear function of the design matrix, and its fitted to the data according to the least sum of squares</a:t>
            </a:r>
          </a:p>
          <a:p>
            <a:r>
              <a:rPr lang="en-US" sz="2400" dirty="0"/>
              <a:t>We now want to generalize these assumptions </a:t>
            </a:r>
          </a:p>
          <a:p>
            <a:endParaRPr lang="en-US" sz="2400" i="1" dirty="0"/>
          </a:p>
        </p:txBody>
      </p:sp>
      <p:pic>
        <p:nvPicPr>
          <p:cNvPr id="4" name="Picture 3">
            <a:extLst>
              <a:ext uri="{FF2B5EF4-FFF2-40B4-BE49-F238E27FC236}">
                <a16:creationId xmlns:a16="http://schemas.microsoft.com/office/drawing/2014/main" id="{0BE7EF6F-3786-9B47-9FAA-64D2AE026A22}"/>
              </a:ext>
            </a:extLst>
          </p:cNvPr>
          <p:cNvPicPr>
            <a:picLocks noChangeAspect="1"/>
          </p:cNvPicPr>
          <p:nvPr/>
        </p:nvPicPr>
        <p:blipFill>
          <a:blip r:embed="rId2"/>
          <a:stretch>
            <a:fillRect/>
          </a:stretch>
        </p:blipFill>
        <p:spPr>
          <a:xfrm>
            <a:off x="1739900" y="1143521"/>
            <a:ext cx="5664200" cy="863600"/>
          </a:xfrm>
          <a:prstGeom prst="rect">
            <a:avLst/>
          </a:prstGeom>
        </p:spPr>
      </p:pic>
    </p:spTree>
    <p:extLst>
      <p:ext uri="{BB962C8B-B14F-4D97-AF65-F5344CB8AC3E}">
        <p14:creationId xmlns:p14="http://schemas.microsoft.com/office/powerpoint/2010/main" val="37096368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507659-DFDF-4046-878C-4E5E682E0499}"/>
              </a:ext>
            </a:extLst>
          </p:cNvPr>
          <p:cNvSpPr>
            <a:spLocks noGrp="1"/>
          </p:cNvSpPr>
          <p:nvPr>
            <p:ph idx="1"/>
          </p:nvPr>
        </p:nvSpPr>
        <p:spPr/>
        <p:txBody>
          <a:bodyPr>
            <a:normAutofit/>
          </a:bodyPr>
          <a:lstStyle/>
          <a:p>
            <a:r>
              <a:rPr lang="en-US" sz="2400" dirty="0"/>
              <a:t>Modelling data on a transformed scale:</a:t>
            </a:r>
          </a:p>
          <a:p>
            <a:pPr lvl="1"/>
            <a:r>
              <a:rPr lang="en-US" sz="2000" dirty="0"/>
              <a:t>It can be more fruitful to consider data on a scaled level than its natural scale level – this can be generalized</a:t>
            </a:r>
          </a:p>
          <a:p>
            <a:r>
              <a:rPr lang="en-US" sz="2400" dirty="0"/>
              <a:t>Error distributions:</a:t>
            </a:r>
          </a:p>
          <a:p>
            <a:pPr lvl="1"/>
            <a:r>
              <a:rPr lang="en-US" sz="2000" dirty="0"/>
              <a:t>Other generalized concerns are the minimization criteria</a:t>
            </a:r>
          </a:p>
          <a:p>
            <a:pPr lvl="1"/>
            <a:r>
              <a:rPr lang="en-US" sz="2000" dirty="0"/>
              <a:t>Generalization can make is to use a different probabilistic model than the normal distribution – in our case we know that we can deal with our counts data using a gamma-Poisson distribution (negative binomial distribution)</a:t>
            </a:r>
          </a:p>
        </p:txBody>
      </p:sp>
      <p:sp>
        <p:nvSpPr>
          <p:cNvPr id="4" name="Title 1">
            <a:extLst>
              <a:ext uri="{FF2B5EF4-FFF2-40B4-BE49-F238E27FC236}">
                <a16:creationId xmlns:a16="http://schemas.microsoft.com/office/drawing/2014/main" id="{3465578E-EBDA-9148-879F-190A4A5EC1B1}"/>
              </a:ext>
            </a:extLst>
          </p:cNvPr>
          <p:cNvSpPr>
            <a:spLocks noGrp="1"/>
          </p:cNvSpPr>
          <p:nvPr>
            <p:ph type="title"/>
          </p:nvPr>
        </p:nvSpPr>
        <p:spPr>
          <a:xfrm>
            <a:off x="196458" y="204468"/>
            <a:ext cx="5625608" cy="781708"/>
          </a:xfrm>
        </p:spPr>
        <p:txBody>
          <a:bodyPr>
            <a:normAutofit/>
          </a:bodyPr>
          <a:lstStyle/>
          <a:p>
            <a:r>
              <a:rPr lang="en-US" dirty="0"/>
              <a:t>General linear model for counts</a:t>
            </a:r>
          </a:p>
        </p:txBody>
      </p:sp>
    </p:spTree>
    <p:extLst>
      <p:ext uri="{BB962C8B-B14F-4D97-AF65-F5344CB8AC3E}">
        <p14:creationId xmlns:p14="http://schemas.microsoft.com/office/powerpoint/2010/main" val="31863186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16CBDDA-9A32-4D4F-921B-32DA1C6DAD56}"/>
                  </a:ext>
                </a:extLst>
              </p:cNvPr>
              <p:cNvSpPr>
                <a:spLocks noGrp="1"/>
              </p:cNvSpPr>
              <p:nvPr>
                <p:ph idx="1"/>
              </p:nvPr>
            </p:nvSpPr>
            <p:spPr/>
            <p:txBody>
              <a:bodyPr>
                <a:normAutofit lnSpcReduction="10000"/>
              </a:bodyPr>
              <a:lstStyle/>
              <a:p>
                <a:r>
                  <a:rPr lang="en-US" sz="2400" dirty="0"/>
                  <a:t>DESeq2 uses the following generalized model:</a:t>
                </a:r>
              </a:p>
              <a:p>
                <a:endParaRPr lang="en-US" sz="2400" dirty="0"/>
              </a:p>
              <a:p>
                <a:endParaRPr lang="en-US" sz="2400" dirty="0"/>
              </a:p>
              <a:p>
                <a:endParaRPr lang="en-US" sz="2400" dirty="0"/>
              </a:p>
              <a:p>
                <a:endParaRPr lang="en-US" sz="2400" dirty="0"/>
              </a:p>
              <a:p>
                <a:endParaRPr lang="en-US" sz="2400" dirty="0"/>
              </a:p>
              <a:p>
                <a:pPr marL="0" indent="0" algn="ctr">
                  <a:buNone/>
                </a:pPr>
                <a:r>
                  <a:rPr lang="en-US" sz="2400" dirty="0"/>
                  <a:t>The counts </a:t>
                </a:r>
                <a:r>
                  <a:rPr lang="en-US" sz="2400" dirty="0" err="1"/>
                  <a:t>K</a:t>
                </a:r>
                <a:r>
                  <a:rPr lang="en-US" sz="2400" baseline="-25000" dirty="0" err="1"/>
                  <a:t>ji</a:t>
                </a:r>
                <a:r>
                  <a:rPr lang="en-US" sz="2400" baseline="-25000" dirty="0"/>
                  <a:t> </a:t>
                </a:r>
                <a:r>
                  <a:rPr lang="en-US" sz="2400" dirty="0"/>
                  <a:t>for gene </a:t>
                </a:r>
                <a:r>
                  <a:rPr lang="en-US" sz="2400" i="1" dirty="0" err="1"/>
                  <a:t>i</a:t>
                </a:r>
                <a:r>
                  <a:rPr lang="en-US" sz="2400" dirty="0"/>
                  <a:t>, sample </a:t>
                </a:r>
                <a:r>
                  <a:rPr lang="en-US" sz="2400" i="1" dirty="0"/>
                  <a:t>j</a:t>
                </a:r>
                <a:r>
                  <a:rPr lang="en-US" sz="2400" dirty="0"/>
                  <a:t> are modelled using a gamma-</a:t>
                </a:r>
                <a:r>
                  <a:rPr lang="en-US" sz="2400" dirty="0" err="1"/>
                  <a:t>Poission</a:t>
                </a:r>
                <a:r>
                  <a:rPr lang="en-US" sz="2400" dirty="0"/>
                  <a:t> (GP) with two parameters, the mean </a:t>
                </a:r>
                <a14:m>
                  <m:oMath xmlns:m="http://schemas.openxmlformats.org/officeDocument/2006/math">
                    <m:r>
                      <a:rPr lang="en-US" sz="2400" i="1" smtClean="0">
                        <a:latin typeface="Cambria Math" panose="02040503050406030204" pitchFamily="18" charset="0"/>
                        <a:ea typeface="Cambria Math" panose="02040503050406030204" pitchFamily="18" charset="0"/>
                      </a:rPr>
                      <m:t>𝜇</m:t>
                    </m:r>
                  </m:oMath>
                </a14:m>
                <a:r>
                  <a:rPr lang="en-US" sz="2400" baseline="-25000" dirty="0" err="1"/>
                  <a:t>ij</a:t>
                </a:r>
                <a:r>
                  <a:rPr lang="en-US" sz="2400" dirty="0"/>
                  <a:t> and the dispersion </a:t>
                </a:r>
                <a14:m>
                  <m:oMath xmlns:m="http://schemas.openxmlformats.org/officeDocument/2006/math">
                    <m:r>
                      <a:rPr lang="en-US" sz="2400" i="1" smtClean="0">
                        <a:latin typeface="Cambria Math" panose="02040503050406030204" pitchFamily="18" charset="0"/>
                        <a:ea typeface="Cambria Math" panose="02040503050406030204" pitchFamily="18" charset="0"/>
                      </a:rPr>
                      <m:t>𝛼</m:t>
                    </m:r>
                  </m:oMath>
                </a14:m>
                <a:r>
                  <a:rPr lang="en-US" sz="2400" i="1" dirty="0"/>
                  <a:t>i</a:t>
                </a:r>
              </a:p>
              <a:p>
                <a:pPr marL="0" indent="0" algn="ctr">
                  <a:buNone/>
                </a:pPr>
                <a:r>
                  <a:rPr lang="en-US" sz="2400" dirty="0"/>
                  <a:t>By default the dispersion is different for each gene </a:t>
                </a:r>
                <a:r>
                  <a:rPr lang="en-US" sz="2400" i="1" dirty="0" err="1"/>
                  <a:t>i</a:t>
                </a:r>
                <a:r>
                  <a:rPr lang="en-US" sz="2400" dirty="0"/>
                  <a:t>, but the same across all samples, therefore it has no index </a:t>
                </a:r>
                <a:r>
                  <a:rPr lang="en-US" sz="2400" i="1" dirty="0"/>
                  <a:t>j</a:t>
                </a:r>
              </a:p>
            </p:txBody>
          </p:sp>
        </mc:Choice>
        <mc:Fallback xmlns="">
          <p:sp>
            <p:nvSpPr>
              <p:cNvPr id="3" name="Content Placeholder 2">
                <a:extLst>
                  <a:ext uri="{FF2B5EF4-FFF2-40B4-BE49-F238E27FC236}">
                    <a16:creationId xmlns:a16="http://schemas.microsoft.com/office/drawing/2014/main" id="{416CBDDA-9A32-4D4F-921B-32DA1C6DAD56}"/>
                  </a:ext>
                </a:extLst>
              </p:cNvPr>
              <p:cNvSpPr>
                <a:spLocks noGrp="1" noRot="1" noChangeAspect="1" noMove="1" noResize="1" noEditPoints="1" noAdjustHandles="1" noChangeArrowheads="1" noChangeShapeType="1" noTextEdit="1"/>
              </p:cNvSpPr>
              <p:nvPr>
                <p:ph idx="1"/>
              </p:nvPr>
            </p:nvSpPr>
            <p:spPr>
              <a:blipFill>
                <a:blip r:embed="rId2"/>
                <a:stretch>
                  <a:fillRect l="-1079" t="-1961" r="-2003"/>
                </a:stretch>
              </a:blipFill>
            </p:spPr>
            <p:txBody>
              <a:bodyPr/>
              <a:lstStyle/>
              <a:p>
                <a:r>
                  <a:rPr lang="en-US">
                    <a:noFill/>
                  </a:rPr>
                  <a:t> </a:t>
                </a:r>
              </a:p>
            </p:txBody>
          </p:sp>
        </mc:Fallback>
      </mc:AlternateContent>
      <p:sp>
        <p:nvSpPr>
          <p:cNvPr id="4" name="Title 1">
            <a:extLst>
              <a:ext uri="{FF2B5EF4-FFF2-40B4-BE49-F238E27FC236}">
                <a16:creationId xmlns:a16="http://schemas.microsoft.com/office/drawing/2014/main" id="{D372C691-26CC-3C48-AF02-653666E5D794}"/>
              </a:ext>
            </a:extLst>
          </p:cNvPr>
          <p:cNvSpPr txBox="1">
            <a:spLocks/>
          </p:cNvSpPr>
          <p:nvPr/>
        </p:nvSpPr>
        <p:spPr>
          <a:xfrm>
            <a:off x="208866" y="148783"/>
            <a:ext cx="562560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a:t>General linear model for counts</a:t>
            </a:r>
            <a:endParaRPr lang="en-US" dirty="0"/>
          </a:p>
        </p:txBody>
      </p:sp>
      <p:pic>
        <p:nvPicPr>
          <p:cNvPr id="5" name="Picture 4">
            <a:extLst>
              <a:ext uri="{FF2B5EF4-FFF2-40B4-BE49-F238E27FC236}">
                <a16:creationId xmlns:a16="http://schemas.microsoft.com/office/drawing/2014/main" id="{94409197-5C27-5347-8CAA-C6F01D848996}"/>
              </a:ext>
            </a:extLst>
          </p:cNvPr>
          <p:cNvPicPr>
            <a:picLocks noChangeAspect="1"/>
          </p:cNvPicPr>
          <p:nvPr/>
        </p:nvPicPr>
        <p:blipFill>
          <a:blip r:embed="rId3"/>
          <a:stretch>
            <a:fillRect/>
          </a:stretch>
        </p:blipFill>
        <p:spPr>
          <a:xfrm>
            <a:off x="2390773" y="1822705"/>
            <a:ext cx="4091049" cy="2069402"/>
          </a:xfrm>
          <a:prstGeom prst="rect">
            <a:avLst/>
          </a:prstGeom>
        </p:spPr>
      </p:pic>
    </p:spTree>
    <p:extLst>
      <p:ext uri="{BB962C8B-B14F-4D97-AF65-F5344CB8AC3E}">
        <p14:creationId xmlns:p14="http://schemas.microsoft.com/office/powerpoint/2010/main" val="21487384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5FC8B8-D39C-614B-AA30-AC6A73B34263}"/>
              </a:ext>
            </a:extLst>
          </p:cNvPr>
          <p:cNvSpPr>
            <a:spLocks noGrp="1"/>
          </p:cNvSpPr>
          <p:nvPr>
            <p:ph idx="1"/>
          </p:nvPr>
        </p:nvSpPr>
        <p:spPr>
          <a:xfrm>
            <a:off x="208866" y="3180103"/>
            <a:ext cx="8229600" cy="2747406"/>
          </a:xfrm>
        </p:spPr>
        <p:txBody>
          <a:bodyPr>
            <a:normAutofit/>
          </a:bodyPr>
          <a:lstStyle/>
          <a:p>
            <a:r>
              <a:rPr lang="en-US" sz="2400" dirty="0"/>
              <a:t>The next equation states that the mean is composed of a specific size factor </a:t>
            </a:r>
            <a:r>
              <a:rPr lang="en-US" sz="2400" dirty="0" err="1"/>
              <a:t>s</a:t>
            </a:r>
            <a:r>
              <a:rPr lang="en-US" sz="2400" baseline="-25000" dirty="0" err="1"/>
              <a:t>j</a:t>
            </a:r>
            <a:r>
              <a:rPr lang="en-US" sz="2400" dirty="0"/>
              <a:t> and </a:t>
            </a:r>
            <a:r>
              <a:rPr lang="en-US" sz="2400" dirty="0" err="1"/>
              <a:t>q</a:t>
            </a:r>
            <a:r>
              <a:rPr lang="en-US" sz="2400" baseline="-25000" dirty="0" err="1"/>
              <a:t>ij</a:t>
            </a:r>
            <a:r>
              <a:rPr lang="en-US" sz="2400" dirty="0"/>
              <a:t>, which is proportional to the true expected concentration in fragments (sequencing reads) for gene </a:t>
            </a:r>
            <a:r>
              <a:rPr lang="en-US" sz="2400" i="1" dirty="0" err="1"/>
              <a:t>i</a:t>
            </a:r>
            <a:r>
              <a:rPr lang="en-US" sz="2400" dirty="0"/>
              <a:t> in sample </a:t>
            </a:r>
            <a:r>
              <a:rPr lang="en-US" sz="2400" i="1" dirty="0"/>
              <a:t>j</a:t>
            </a:r>
          </a:p>
          <a:p>
            <a:r>
              <a:rPr lang="en-US" sz="2400" dirty="0" err="1"/>
              <a:t>q</a:t>
            </a:r>
            <a:r>
              <a:rPr lang="en-US" sz="2400" baseline="-25000" dirty="0" err="1"/>
              <a:t>ij</a:t>
            </a:r>
            <a:r>
              <a:rPr lang="en-US" sz="2400" baseline="-25000" dirty="0"/>
              <a:t> </a:t>
            </a:r>
            <a:r>
              <a:rPr lang="en-US" sz="2400" dirty="0"/>
              <a:t>– is given by the linear model in third equation by the link function, log</a:t>
            </a:r>
            <a:r>
              <a:rPr lang="en-US" sz="2400" baseline="-25000" dirty="0"/>
              <a:t>2</a:t>
            </a:r>
            <a:r>
              <a:rPr lang="en-US" sz="2400" dirty="0"/>
              <a:t> </a:t>
            </a:r>
          </a:p>
          <a:p>
            <a:endParaRPr lang="en-US" sz="2400" i="1" dirty="0"/>
          </a:p>
        </p:txBody>
      </p:sp>
      <p:sp>
        <p:nvSpPr>
          <p:cNvPr id="5" name="Title 1">
            <a:extLst>
              <a:ext uri="{FF2B5EF4-FFF2-40B4-BE49-F238E27FC236}">
                <a16:creationId xmlns:a16="http://schemas.microsoft.com/office/drawing/2014/main" id="{8D9A2400-63B8-3C41-B1C0-7299FA034F68}"/>
              </a:ext>
            </a:extLst>
          </p:cNvPr>
          <p:cNvSpPr txBox="1">
            <a:spLocks/>
          </p:cNvSpPr>
          <p:nvPr/>
        </p:nvSpPr>
        <p:spPr>
          <a:xfrm>
            <a:off x="208866" y="148783"/>
            <a:ext cx="562560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dirty="0"/>
              <a:t>General linear model for counts</a:t>
            </a:r>
          </a:p>
        </p:txBody>
      </p:sp>
      <p:pic>
        <p:nvPicPr>
          <p:cNvPr id="6" name="Picture 5">
            <a:extLst>
              <a:ext uri="{FF2B5EF4-FFF2-40B4-BE49-F238E27FC236}">
                <a16:creationId xmlns:a16="http://schemas.microsoft.com/office/drawing/2014/main" id="{7270FC93-4854-A24B-BB3B-D448EBE3F167}"/>
              </a:ext>
            </a:extLst>
          </p:cNvPr>
          <p:cNvPicPr>
            <a:picLocks noChangeAspect="1"/>
          </p:cNvPicPr>
          <p:nvPr/>
        </p:nvPicPr>
        <p:blipFill>
          <a:blip r:embed="rId2"/>
          <a:stretch>
            <a:fillRect/>
          </a:stretch>
        </p:blipFill>
        <p:spPr>
          <a:xfrm>
            <a:off x="2379198" y="1110701"/>
            <a:ext cx="4091049" cy="2069402"/>
          </a:xfrm>
          <a:prstGeom prst="rect">
            <a:avLst/>
          </a:prstGeom>
        </p:spPr>
      </p:pic>
      <p:sp>
        <p:nvSpPr>
          <p:cNvPr id="7" name="Rectangle 6">
            <a:extLst>
              <a:ext uri="{FF2B5EF4-FFF2-40B4-BE49-F238E27FC236}">
                <a16:creationId xmlns:a16="http://schemas.microsoft.com/office/drawing/2014/main" id="{1148414B-4791-CE4D-BBE1-958C6390AD91}"/>
              </a:ext>
            </a:extLst>
          </p:cNvPr>
          <p:cNvSpPr/>
          <p:nvPr/>
        </p:nvSpPr>
        <p:spPr>
          <a:xfrm>
            <a:off x="3229335" y="1736203"/>
            <a:ext cx="2338088" cy="497712"/>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80304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9A478A-F64F-2148-9E86-440D2383F78D}"/>
              </a:ext>
            </a:extLst>
          </p:cNvPr>
          <p:cNvPicPr>
            <a:picLocks noChangeAspect="1"/>
          </p:cNvPicPr>
          <p:nvPr/>
        </p:nvPicPr>
        <p:blipFill>
          <a:blip r:embed="rId2"/>
          <a:stretch>
            <a:fillRect/>
          </a:stretch>
        </p:blipFill>
        <p:spPr>
          <a:xfrm>
            <a:off x="2379198" y="1110701"/>
            <a:ext cx="4091049" cy="2069402"/>
          </a:xfrm>
          <a:prstGeom prst="rect">
            <a:avLst/>
          </a:prstGeom>
        </p:spPr>
      </p:pic>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A62640BF-AB82-8243-B6F9-ACA58A7CA403}"/>
                  </a:ext>
                </a:extLst>
              </p:cNvPr>
              <p:cNvSpPr>
                <a:spLocks noGrp="1"/>
              </p:cNvSpPr>
              <p:nvPr>
                <p:ph idx="1"/>
              </p:nvPr>
            </p:nvSpPr>
            <p:spPr>
              <a:xfrm>
                <a:off x="208866" y="3180103"/>
                <a:ext cx="8229600" cy="2747406"/>
              </a:xfrm>
            </p:spPr>
            <p:txBody>
              <a:bodyPr>
                <a:normAutofit/>
              </a:bodyPr>
              <a:lstStyle/>
              <a:p>
                <a:r>
                  <a:rPr lang="en-US" sz="2400" dirty="0"/>
                  <a:t>The design matrix (</a:t>
                </a:r>
                <a:r>
                  <a:rPr lang="en-US" sz="2400" dirty="0" err="1"/>
                  <a:t>x</a:t>
                </a:r>
                <a:r>
                  <a:rPr lang="en-US" sz="2400" baseline="-25000" dirty="0" err="1"/>
                  <a:t>jk</a:t>
                </a:r>
                <a:r>
                  <a:rPr lang="en-US" sz="2400" dirty="0"/>
                  <a:t>) is the same for all genes – the rows (j) correspond to samples, its columns (k) correspond to experimental factors</a:t>
                </a:r>
              </a:p>
              <a:p>
                <a:r>
                  <a:rPr lang="en-US" sz="2400" dirty="0"/>
                  <a:t>The coefficients </a:t>
                </a:r>
                <a14:m>
                  <m:oMath xmlns:m="http://schemas.openxmlformats.org/officeDocument/2006/math">
                    <m:r>
                      <a:rPr lang="en-US" sz="2400" i="1" smtClean="0">
                        <a:latin typeface="Cambria Math" panose="02040503050406030204" pitchFamily="18" charset="0"/>
                        <a:ea typeface="Cambria Math" panose="02040503050406030204" pitchFamily="18" charset="0"/>
                      </a:rPr>
                      <m:t>𝛽</m:t>
                    </m:r>
                  </m:oMath>
                </a14:m>
                <a:r>
                  <a:rPr lang="en-US" sz="2400" baseline="-25000" dirty="0" err="1"/>
                  <a:t>ik</a:t>
                </a:r>
                <a:r>
                  <a:rPr lang="en-US" sz="2400" dirty="0"/>
                  <a:t> give the log</a:t>
                </a:r>
                <a:r>
                  <a:rPr lang="en-US" sz="2400" baseline="-25000" dirty="0"/>
                  <a:t>2</a:t>
                </a:r>
                <a:r>
                  <a:rPr lang="en-US" sz="2400" dirty="0"/>
                  <a:t> fold changes for gene </a:t>
                </a:r>
                <a:r>
                  <a:rPr lang="en-US" sz="2400" i="1" dirty="0"/>
                  <a:t>i</a:t>
                </a:r>
                <a:r>
                  <a:rPr lang="en-US" sz="2400" dirty="0"/>
                  <a:t> for each column of the design matrix X </a:t>
                </a:r>
                <a:endParaRPr lang="en-US" sz="2400" i="1" dirty="0"/>
              </a:p>
            </p:txBody>
          </p:sp>
        </mc:Choice>
        <mc:Fallback xmlns="">
          <p:sp>
            <p:nvSpPr>
              <p:cNvPr id="5" name="Content Placeholder 2">
                <a:extLst>
                  <a:ext uri="{FF2B5EF4-FFF2-40B4-BE49-F238E27FC236}">
                    <a16:creationId xmlns:a16="http://schemas.microsoft.com/office/drawing/2014/main" id="{A62640BF-AB82-8243-B6F9-ACA58A7CA403}"/>
                  </a:ext>
                </a:extLst>
              </p:cNvPr>
              <p:cNvSpPr>
                <a:spLocks noGrp="1" noRot="1" noChangeAspect="1" noMove="1" noResize="1" noEditPoints="1" noAdjustHandles="1" noChangeArrowheads="1" noChangeShapeType="1" noTextEdit="1"/>
              </p:cNvSpPr>
              <p:nvPr>
                <p:ph idx="1"/>
              </p:nvPr>
            </p:nvSpPr>
            <p:spPr>
              <a:xfrm>
                <a:off x="208866" y="3180103"/>
                <a:ext cx="8229600" cy="2747406"/>
              </a:xfrm>
              <a:blipFill>
                <a:blip r:embed="rId3"/>
                <a:stretch>
                  <a:fillRect l="-924" t="-1843"/>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FDB3B439-BDBC-2F42-9A9F-E062D3983D3F}"/>
              </a:ext>
            </a:extLst>
          </p:cNvPr>
          <p:cNvSpPr txBox="1">
            <a:spLocks/>
          </p:cNvSpPr>
          <p:nvPr/>
        </p:nvSpPr>
        <p:spPr>
          <a:xfrm>
            <a:off x="208866" y="148783"/>
            <a:ext cx="562560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dirty="0"/>
              <a:t>General linear model for counts</a:t>
            </a:r>
          </a:p>
        </p:txBody>
      </p:sp>
    </p:spTree>
    <p:extLst>
      <p:ext uri="{BB962C8B-B14F-4D97-AF65-F5344CB8AC3E}">
        <p14:creationId xmlns:p14="http://schemas.microsoft.com/office/powerpoint/2010/main" val="4567449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BA6FC-E58E-C141-88CE-8E337B95E9C2}"/>
              </a:ext>
            </a:extLst>
          </p:cNvPr>
          <p:cNvSpPr>
            <a:spLocks noGrp="1"/>
          </p:cNvSpPr>
          <p:nvPr>
            <p:ph type="title"/>
          </p:nvPr>
        </p:nvSpPr>
        <p:spPr>
          <a:xfrm>
            <a:off x="196458" y="146593"/>
            <a:ext cx="5437168" cy="781708"/>
          </a:xfrm>
        </p:spPr>
        <p:txBody>
          <a:bodyPr/>
          <a:lstStyle/>
          <a:p>
            <a:r>
              <a:rPr lang="en-US" dirty="0"/>
              <a:t>Sharing dispersion</a:t>
            </a:r>
          </a:p>
        </p:txBody>
      </p:sp>
      <p:sp>
        <p:nvSpPr>
          <p:cNvPr id="3" name="Content Placeholder 2">
            <a:extLst>
              <a:ext uri="{FF2B5EF4-FFF2-40B4-BE49-F238E27FC236}">
                <a16:creationId xmlns:a16="http://schemas.microsoft.com/office/drawing/2014/main" id="{78F57D2C-2357-A148-85D5-DC50B7D8D720}"/>
              </a:ext>
            </a:extLst>
          </p:cNvPr>
          <p:cNvSpPr>
            <a:spLocks noGrp="1"/>
          </p:cNvSpPr>
          <p:nvPr>
            <p:ph idx="1"/>
          </p:nvPr>
        </p:nvSpPr>
        <p:spPr/>
        <p:txBody>
          <a:bodyPr>
            <a:normAutofit/>
          </a:bodyPr>
          <a:lstStyle/>
          <a:p>
            <a:r>
              <a:rPr lang="en-US" sz="2400" dirty="0"/>
              <a:t>In RNA-seq you typically only have a few replicates</a:t>
            </a:r>
          </a:p>
          <a:p>
            <a:pPr lvl="1"/>
            <a:r>
              <a:rPr lang="en-US" sz="2000" dirty="0"/>
              <a:t>Difficult to estimate within group variability</a:t>
            </a:r>
          </a:p>
          <a:p>
            <a:r>
              <a:rPr lang="en-US" sz="2400" dirty="0"/>
              <a:t>Solution is to pool information across genes which are expressed at a similar level</a:t>
            </a:r>
          </a:p>
          <a:p>
            <a:pPr lvl="1"/>
            <a:r>
              <a:rPr lang="en-US" sz="2000" dirty="0"/>
              <a:t>Assumes strength of similar average expression strength have similar dispersion</a:t>
            </a:r>
          </a:p>
          <a:p>
            <a:pPr lvl="1"/>
            <a:endParaRPr lang="en-US" sz="2000" dirty="0"/>
          </a:p>
        </p:txBody>
      </p:sp>
    </p:spTree>
    <p:extLst>
      <p:ext uri="{BB962C8B-B14F-4D97-AF65-F5344CB8AC3E}">
        <p14:creationId xmlns:p14="http://schemas.microsoft.com/office/powerpoint/2010/main" val="14845222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29C88-42CF-0447-BA60-E5CA1856EA2F}"/>
              </a:ext>
            </a:extLst>
          </p:cNvPr>
          <p:cNvSpPr>
            <a:spLocks noGrp="1"/>
          </p:cNvSpPr>
          <p:nvPr>
            <p:ph type="title"/>
          </p:nvPr>
        </p:nvSpPr>
        <p:spPr/>
        <p:txBody>
          <a:bodyPr/>
          <a:lstStyle/>
          <a:p>
            <a:r>
              <a:rPr lang="en-US" dirty="0"/>
              <a:t>Sharing dispersion info</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182496E-CF17-3B4B-A34E-6A1AAE3B0EBC}"/>
                  </a:ext>
                </a:extLst>
              </p:cNvPr>
              <p:cNvSpPr>
                <a:spLocks noGrp="1"/>
              </p:cNvSpPr>
              <p:nvPr>
                <p:ph idx="1"/>
              </p:nvPr>
            </p:nvSpPr>
            <p:spPr/>
            <p:txBody>
              <a:bodyPr>
                <a:normAutofit/>
              </a:bodyPr>
              <a:lstStyle/>
              <a:p>
                <a:r>
                  <a:rPr lang="en-US" sz="2400" dirty="0"/>
                  <a:t>Earlier in the presentation we explained Bayesian analysis</a:t>
                </a:r>
              </a:p>
              <a:p>
                <a:r>
                  <a:rPr lang="en-US" sz="2400" dirty="0"/>
                  <a:t>We use additional information to improve our estimates, information we know a priori or have from our analysis or other but similar data</a:t>
                </a:r>
              </a:p>
              <a:p>
                <a:r>
                  <a:rPr lang="en-US" sz="2400" dirty="0"/>
                  <a:t>This is more useful if the data is noisy</a:t>
                </a:r>
              </a:p>
              <a:p>
                <a:r>
                  <a:rPr lang="en-US" sz="2400" dirty="0"/>
                  <a:t>DESeq2 uses an empirical Bayes approach for the estimation of dispersion parameters (the </a:t>
                </a:r>
                <a14:m>
                  <m:oMath xmlns:m="http://schemas.openxmlformats.org/officeDocument/2006/math">
                    <m:r>
                      <a:rPr lang="en-US" sz="2400" i="1" smtClean="0">
                        <a:latin typeface="Cambria Math" panose="02040503050406030204" pitchFamily="18" charset="0"/>
                        <a:ea typeface="Cambria Math" panose="02040503050406030204" pitchFamily="18" charset="0"/>
                      </a:rPr>
                      <m:t>𝛼</m:t>
                    </m:r>
                  </m:oMath>
                </a14:m>
                <a:r>
                  <a:rPr lang="en-US" sz="2400" dirty="0"/>
                  <a:t>s) and optionally the logarithmic fold changes (the </a:t>
                </a:r>
                <a14:m>
                  <m:oMath xmlns:m="http://schemas.openxmlformats.org/officeDocument/2006/math">
                    <m:r>
                      <a:rPr lang="en-US" sz="2400" i="1" smtClean="0">
                        <a:latin typeface="Cambria Math" panose="02040503050406030204" pitchFamily="18" charset="0"/>
                        <a:ea typeface="Cambria Math" panose="02040503050406030204" pitchFamily="18" charset="0"/>
                      </a:rPr>
                      <m:t>𝛽</m:t>
                    </m:r>
                  </m:oMath>
                </a14:m>
                <a:r>
                  <a:rPr lang="en-US" sz="2400" dirty="0"/>
                  <a:t>s)</a:t>
                </a:r>
              </a:p>
            </p:txBody>
          </p:sp>
        </mc:Choice>
        <mc:Fallback xmlns="">
          <p:sp>
            <p:nvSpPr>
              <p:cNvPr id="3" name="Content Placeholder 2">
                <a:extLst>
                  <a:ext uri="{FF2B5EF4-FFF2-40B4-BE49-F238E27FC236}">
                    <a16:creationId xmlns:a16="http://schemas.microsoft.com/office/drawing/2014/main" id="{C182496E-CF17-3B4B-A34E-6A1AAE3B0EBC}"/>
                  </a:ext>
                </a:extLst>
              </p:cNvPr>
              <p:cNvSpPr>
                <a:spLocks noGrp="1" noRot="1" noChangeAspect="1" noMove="1" noResize="1" noEditPoints="1" noAdjustHandles="1" noChangeArrowheads="1" noChangeShapeType="1" noTextEdit="1"/>
              </p:cNvSpPr>
              <p:nvPr>
                <p:ph idx="1"/>
              </p:nvPr>
            </p:nvSpPr>
            <p:spPr>
              <a:blipFill>
                <a:blip r:embed="rId3"/>
                <a:stretch>
                  <a:fillRect l="-924" t="-1120" r="-1695"/>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1917A708-DBD8-7249-9937-D611CB1C0D22}"/>
              </a:ext>
            </a:extLst>
          </p:cNvPr>
          <p:cNvPicPr>
            <a:picLocks noChangeAspect="1"/>
          </p:cNvPicPr>
          <p:nvPr/>
        </p:nvPicPr>
        <p:blipFill>
          <a:blip r:embed="rId4"/>
          <a:stretch>
            <a:fillRect/>
          </a:stretch>
        </p:blipFill>
        <p:spPr>
          <a:xfrm>
            <a:off x="2343079" y="4968112"/>
            <a:ext cx="1980587" cy="1203886"/>
          </a:xfrm>
          <a:prstGeom prst="rect">
            <a:avLst/>
          </a:prstGeom>
        </p:spPr>
      </p:pic>
      <p:sp>
        <p:nvSpPr>
          <p:cNvPr id="7" name="TextBox 6">
            <a:extLst>
              <a:ext uri="{FF2B5EF4-FFF2-40B4-BE49-F238E27FC236}">
                <a16:creationId xmlns:a16="http://schemas.microsoft.com/office/drawing/2014/main" id="{8759406D-DDE1-794D-A1D1-278A4CF83F87}"/>
              </a:ext>
            </a:extLst>
          </p:cNvPr>
          <p:cNvSpPr txBox="1"/>
          <p:nvPr/>
        </p:nvSpPr>
        <p:spPr>
          <a:xfrm>
            <a:off x="5208607" y="5347746"/>
            <a:ext cx="1937582" cy="646331"/>
          </a:xfrm>
          <a:prstGeom prst="rect">
            <a:avLst/>
          </a:prstGeom>
          <a:noFill/>
        </p:spPr>
        <p:txBody>
          <a:bodyPr wrap="none" rtlCol="0">
            <a:spAutoFit/>
          </a:bodyPr>
          <a:lstStyle/>
          <a:p>
            <a:r>
              <a:rPr lang="en-US" dirty="0"/>
              <a:t>Alpha is dispersion</a:t>
            </a:r>
          </a:p>
          <a:p>
            <a:endParaRPr lang="en-US" dirty="0"/>
          </a:p>
        </p:txBody>
      </p:sp>
    </p:spTree>
    <p:extLst>
      <p:ext uri="{BB962C8B-B14F-4D97-AF65-F5344CB8AC3E}">
        <p14:creationId xmlns:p14="http://schemas.microsoft.com/office/powerpoint/2010/main" val="17943967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75C59-6F9E-7342-8D30-DB76FCFAE341}"/>
              </a:ext>
            </a:extLst>
          </p:cNvPr>
          <p:cNvSpPr>
            <a:spLocks noGrp="1"/>
          </p:cNvSpPr>
          <p:nvPr>
            <p:ph type="title"/>
          </p:nvPr>
        </p:nvSpPr>
        <p:spPr/>
        <p:txBody>
          <a:bodyPr/>
          <a:lstStyle/>
          <a:p>
            <a:r>
              <a:rPr lang="en-US" dirty="0"/>
              <a:t>Probability distributions</a:t>
            </a:r>
          </a:p>
        </p:txBody>
      </p:sp>
      <p:sp>
        <p:nvSpPr>
          <p:cNvPr id="3" name="Content Placeholder 2">
            <a:extLst>
              <a:ext uri="{FF2B5EF4-FFF2-40B4-BE49-F238E27FC236}">
                <a16:creationId xmlns:a16="http://schemas.microsoft.com/office/drawing/2014/main" id="{A033BF23-FE3B-8343-B34C-8245939EA798}"/>
              </a:ext>
            </a:extLst>
          </p:cNvPr>
          <p:cNvSpPr>
            <a:spLocks noGrp="1"/>
          </p:cNvSpPr>
          <p:nvPr>
            <p:ph idx="1"/>
          </p:nvPr>
        </p:nvSpPr>
        <p:spPr/>
        <p:txBody>
          <a:bodyPr>
            <a:normAutofit/>
          </a:bodyPr>
          <a:lstStyle/>
          <a:p>
            <a:r>
              <a:rPr lang="en-US" sz="2400" dirty="0"/>
              <a:t>Probability distribution is a mathematical function that gives the probabilities of occurrence of different possible outcomes.</a:t>
            </a:r>
          </a:p>
          <a:p>
            <a:r>
              <a:rPr lang="en-US" sz="2400" dirty="0"/>
              <a:t>Mathematical description of the probabilities of events</a:t>
            </a:r>
          </a:p>
          <a:p>
            <a:r>
              <a:rPr lang="en-US" sz="2400" dirty="0"/>
              <a:t>Determined empirically from a distribution of data.</a:t>
            </a:r>
          </a:p>
          <a:p>
            <a:r>
              <a:rPr lang="en-US" sz="2400" dirty="0"/>
              <a:t>There are some commonly observed distributions – grouped by the process that they are related to</a:t>
            </a:r>
          </a:p>
          <a:p>
            <a:endParaRPr lang="en-US" sz="2400" dirty="0"/>
          </a:p>
        </p:txBody>
      </p:sp>
    </p:spTree>
    <p:extLst>
      <p:ext uri="{BB962C8B-B14F-4D97-AF65-F5344CB8AC3E}">
        <p14:creationId xmlns:p14="http://schemas.microsoft.com/office/powerpoint/2010/main" val="27086975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476678-9C94-5D47-BD68-F6F624118E9C}"/>
              </a:ext>
            </a:extLst>
          </p:cNvPr>
          <p:cNvSpPr>
            <a:spLocks noGrp="1"/>
          </p:cNvSpPr>
          <p:nvPr>
            <p:ph idx="1"/>
          </p:nvPr>
        </p:nvSpPr>
        <p:spPr>
          <a:xfrm>
            <a:off x="220441" y="1166018"/>
            <a:ext cx="5253259" cy="4525963"/>
          </a:xfrm>
        </p:spPr>
        <p:txBody>
          <a:bodyPr>
            <a:normAutofit/>
          </a:bodyPr>
          <a:lstStyle/>
          <a:p>
            <a:r>
              <a:rPr lang="en-US" sz="2400" dirty="0"/>
              <a:t>The priors are taken from the distributions of the maximum likelihood estimates (MLEs) across all genes</a:t>
            </a:r>
          </a:p>
          <a:p>
            <a:r>
              <a:rPr lang="en-US" sz="2400" dirty="0"/>
              <a:t>Likelihood function measures the goodness of fit of a model</a:t>
            </a:r>
          </a:p>
          <a:p>
            <a:r>
              <a:rPr lang="en-US" sz="2400" dirty="0"/>
              <a:t>So for MLE we are selecting the best probability distribution that is optimal for estimating the parameters of our distribution</a:t>
            </a:r>
          </a:p>
          <a:p>
            <a:endParaRPr lang="en-US" sz="2400" dirty="0"/>
          </a:p>
        </p:txBody>
      </p:sp>
      <p:sp>
        <p:nvSpPr>
          <p:cNvPr id="4" name="Title 1">
            <a:extLst>
              <a:ext uri="{FF2B5EF4-FFF2-40B4-BE49-F238E27FC236}">
                <a16:creationId xmlns:a16="http://schemas.microsoft.com/office/drawing/2014/main" id="{6433B366-09AE-B246-AF76-D17F81A65028}"/>
              </a:ext>
            </a:extLst>
          </p:cNvPr>
          <p:cNvSpPr txBox="1">
            <a:spLocks/>
          </p:cNvSpPr>
          <p:nvPr/>
        </p:nvSpPr>
        <p:spPr>
          <a:xfrm>
            <a:off x="348858" y="100537"/>
            <a:ext cx="543716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a:t>Sharing dispersion info</a:t>
            </a:r>
            <a:endParaRPr lang="en-US" dirty="0"/>
          </a:p>
        </p:txBody>
      </p:sp>
      <p:pic>
        <p:nvPicPr>
          <p:cNvPr id="5" name="Picture 4">
            <a:extLst>
              <a:ext uri="{FF2B5EF4-FFF2-40B4-BE49-F238E27FC236}">
                <a16:creationId xmlns:a16="http://schemas.microsoft.com/office/drawing/2014/main" id="{A0D7BD51-4DDF-E64C-BC3D-F70C57785C1D}"/>
              </a:ext>
            </a:extLst>
          </p:cNvPr>
          <p:cNvPicPr>
            <a:picLocks noChangeAspect="1"/>
          </p:cNvPicPr>
          <p:nvPr/>
        </p:nvPicPr>
        <p:blipFill>
          <a:blip r:embed="rId2"/>
          <a:stretch>
            <a:fillRect/>
          </a:stretch>
        </p:blipFill>
        <p:spPr>
          <a:xfrm>
            <a:off x="5565384" y="2245487"/>
            <a:ext cx="3197616" cy="3954041"/>
          </a:xfrm>
          <a:prstGeom prst="rect">
            <a:avLst/>
          </a:prstGeom>
        </p:spPr>
      </p:pic>
    </p:spTree>
    <p:extLst>
      <p:ext uri="{BB962C8B-B14F-4D97-AF65-F5344CB8AC3E}">
        <p14:creationId xmlns:p14="http://schemas.microsoft.com/office/powerpoint/2010/main" val="30229468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433B366-09AE-B246-AF76-D17F81A65028}"/>
              </a:ext>
            </a:extLst>
          </p:cNvPr>
          <p:cNvSpPr txBox="1">
            <a:spLocks/>
          </p:cNvSpPr>
          <p:nvPr/>
        </p:nvSpPr>
        <p:spPr>
          <a:xfrm>
            <a:off x="348858" y="100537"/>
            <a:ext cx="543716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a:t>Sharing dispersion info</a:t>
            </a:r>
            <a:endParaRPr lang="en-US" dirty="0"/>
          </a:p>
        </p:txBody>
      </p:sp>
      <p:pic>
        <p:nvPicPr>
          <p:cNvPr id="5" name="Picture 4">
            <a:extLst>
              <a:ext uri="{FF2B5EF4-FFF2-40B4-BE49-F238E27FC236}">
                <a16:creationId xmlns:a16="http://schemas.microsoft.com/office/drawing/2014/main" id="{A0D7BD51-4DDF-E64C-BC3D-F70C57785C1D}"/>
              </a:ext>
            </a:extLst>
          </p:cNvPr>
          <p:cNvPicPr>
            <a:picLocks noChangeAspect="1"/>
          </p:cNvPicPr>
          <p:nvPr/>
        </p:nvPicPr>
        <p:blipFill>
          <a:blip r:embed="rId3"/>
          <a:stretch>
            <a:fillRect/>
          </a:stretch>
        </p:blipFill>
        <p:spPr>
          <a:xfrm>
            <a:off x="5565384" y="2245487"/>
            <a:ext cx="3197616" cy="3954041"/>
          </a:xfrm>
          <a:prstGeom prst="rect">
            <a:avLst/>
          </a:prstGeom>
        </p:spPr>
      </p:pic>
      <p:sp>
        <p:nvSpPr>
          <p:cNvPr id="7" name="TextBox 6">
            <a:extLst>
              <a:ext uri="{FF2B5EF4-FFF2-40B4-BE49-F238E27FC236}">
                <a16:creationId xmlns:a16="http://schemas.microsoft.com/office/drawing/2014/main" id="{5B564B23-C28B-C949-9D62-9C1F53BCC2F0}"/>
              </a:ext>
            </a:extLst>
          </p:cNvPr>
          <p:cNvSpPr txBox="1"/>
          <p:nvPr/>
        </p:nvSpPr>
        <p:spPr>
          <a:xfrm>
            <a:off x="381000" y="1048896"/>
            <a:ext cx="4535658" cy="4801314"/>
          </a:xfrm>
          <a:prstGeom prst="rect">
            <a:avLst/>
          </a:prstGeom>
          <a:noFill/>
        </p:spPr>
        <p:txBody>
          <a:bodyPr wrap="square" rtlCol="0">
            <a:spAutoFit/>
          </a:bodyPr>
          <a:lstStyle/>
          <a:p>
            <a:r>
              <a:rPr lang="en-US" dirty="0"/>
              <a:t>Shrinkage estimation of logarithmic fold change estimates by use of empirical prior in DESeq2. </a:t>
            </a:r>
          </a:p>
          <a:p>
            <a:endParaRPr lang="en-US" dirty="0"/>
          </a:p>
          <a:p>
            <a:r>
              <a:rPr lang="en-US" dirty="0"/>
              <a:t>Two genes with similar means and MLE logarithmic fold change are in blue and green</a:t>
            </a:r>
          </a:p>
          <a:p>
            <a:endParaRPr lang="en-US" dirty="0"/>
          </a:p>
          <a:p>
            <a:r>
              <a:rPr lang="en-US" dirty="0"/>
              <a:t>Low dispersion for blue and high for green</a:t>
            </a:r>
          </a:p>
          <a:p>
            <a:endParaRPr lang="en-US" dirty="0"/>
          </a:p>
          <a:p>
            <a:r>
              <a:rPr lang="en-US" dirty="0"/>
              <a:t>Lower panel – density plots are shown of normalized likelihoods (solid lines) and the posteriors (dashed lines). Black shows prior estimates from MLE of all genes</a:t>
            </a:r>
          </a:p>
          <a:p>
            <a:endParaRPr lang="en-US" dirty="0"/>
          </a:p>
          <a:p>
            <a:r>
              <a:rPr lang="en-US" dirty="0"/>
              <a:t>Higher dispersion of green = likelihood is wider and less sharp, the prior has more influence on the posterior than in the blue case</a:t>
            </a:r>
          </a:p>
        </p:txBody>
      </p:sp>
    </p:spTree>
    <p:extLst>
      <p:ext uri="{BB962C8B-B14F-4D97-AF65-F5344CB8AC3E}">
        <p14:creationId xmlns:p14="http://schemas.microsoft.com/office/powerpoint/2010/main" val="25847492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433B366-09AE-B246-AF76-D17F81A65028}"/>
              </a:ext>
            </a:extLst>
          </p:cNvPr>
          <p:cNvSpPr txBox="1">
            <a:spLocks/>
          </p:cNvSpPr>
          <p:nvPr/>
        </p:nvSpPr>
        <p:spPr>
          <a:xfrm>
            <a:off x="348858" y="100537"/>
            <a:ext cx="543716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a:t>Sharing dispersion info</a:t>
            </a:r>
            <a:endParaRPr lang="en-US" dirty="0"/>
          </a:p>
        </p:txBody>
      </p:sp>
      <p:pic>
        <p:nvPicPr>
          <p:cNvPr id="5" name="Picture 4">
            <a:extLst>
              <a:ext uri="{FF2B5EF4-FFF2-40B4-BE49-F238E27FC236}">
                <a16:creationId xmlns:a16="http://schemas.microsoft.com/office/drawing/2014/main" id="{A0D7BD51-4DDF-E64C-BC3D-F70C57785C1D}"/>
              </a:ext>
            </a:extLst>
          </p:cNvPr>
          <p:cNvPicPr>
            <a:picLocks noChangeAspect="1"/>
          </p:cNvPicPr>
          <p:nvPr/>
        </p:nvPicPr>
        <p:blipFill>
          <a:blip r:embed="rId2"/>
          <a:stretch>
            <a:fillRect/>
          </a:stretch>
        </p:blipFill>
        <p:spPr>
          <a:xfrm>
            <a:off x="5565384" y="2245487"/>
            <a:ext cx="3197616" cy="3954041"/>
          </a:xfrm>
          <a:prstGeom prst="rect">
            <a:avLst/>
          </a:prstGeom>
        </p:spPr>
      </p:pic>
      <p:sp>
        <p:nvSpPr>
          <p:cNvPr id="6" name="Content Placeholder 2">
            <a:extLst>
              <a:ext uri="{FF2B5EF4-FFF2-40B4-BE49-F238E27FC236}">
                <a16:creationId xmlns:a16="http://schemas.microsoft.com/office/drawing/2014/main" id="{DA57FA44-9C55-E440-85C8-D0FC10C6A1F2}"/>
              </a:ext>
            </a:extLst>
          </p:cNvPr>
          <p:cNvSpPr>
            <a:spLocks noGrp="1"/>
          </p:cNvSpPr>
          <p:nvPr>
            <p:ph idx="1"/>
          </p:nvPr>
        </p:nvSpPr>
        <p:spPr>
          <a:xfrm>
            <a:off x="220441" y="1166018"/>
            <a:ext cx="8229600" cy="4525963"/>
          </a:xfrm>
        </p:spPr>
        <p:txBody>
          <a:bodyPr>
            <a:normAutofit/>
          </a:bodyPr>
          <a:lstStyle/>
          <a:p>
            <a:r>
              <a:rPr lang="en-US" sz="2400" dirty="0"/>
              <a:t>This means that the Bayes machinery “shrinks” each per-gene</a:t>
            </a:r>
          </a:p>
          <a:p>
            <a:r>
              <a:rPr lang="en-US" sz="2400" dirty="0"/>
              <a:t>The amount depends on the sharpness of the peak</a:t>
            </a:r>
          </a:p>
          <a:p>
            <a:r>
              <a:rPr lang="en-US" sz="2400" dirty="0"/>
              <a:t>Mathematics is explained in detail in</a:t>
            </a:r>
          </a:p>
          <a:p>
            <a:pPr marL="0" indent="0">
              <a:buNone/>
            </a:pPr>
            <a:r>
              <a:rPr lang="en-US" sz="2400" dirty="0"/>
              <a:t>    Love </a:t>
            </a:r>
            <a:r>
              <a:rPr lang="en-US" sz="2400" i="1" dirty="0"/>
              <a:t>et al</a:t>
            </a:r>
            <a:r>
              <a:rPr lang="en-US" sz="2400" dirty="0"/>
              <a:t> 2014</a:t>
            </a:r>
          </a:p>
        </p:txBody>
      </p:sp>
    </p:spTree>
    <p:extLst>
      <p:ext uri="{BB962C8B-B14F-4D97-AF65-F5344CB8AC3E}">
        <p14:creationId xmlns:p14="http://schemas.microsoft.com/office/powerpoint/2010/main" val="39135155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BA6FC-E58E-C141-88CE-8E337B95E9C2}"/>
              </a:ext>
            </a:extLst>
          </p:cNvPr>
          <p:cNvSpPr>
            <a:spLocks noGrp="1"/>
          </p:cNvSpPr>
          <p:nvPr>
            <p:ph type="title"/>
          </p:nvPr>
        </p:nvSpPr>
        <p:spPr>
          <a:xfrm>
            <a:off x="196458" y="146593"/>
            <a:ext cx="5437168" cy="781708"/>
          </a:xfrm>
        </p:spPr>
        <p:txBody>
          <a:bodyPr/>
          <a:lstStyle/>
          <a:p>
            <a:r>
              <a:rPr lang="en-US" dirty="0"/>
              <a:t>Dispersion</a:t>
            </a:r>
          </a:p>
        </p:txBody>
      </p:sp>
      <p:sp>
        <p:nvSpPr>
          <p:cNvPr id="3" name="Content Placeholder 2">
            <a:extLst>
              <a:ext uri="{FF2B5EF4-FFF2-40B4-BE49-F238E27FC236}">
                <a16:creationId xmlns:a16="http://schemas.microsoft.com/office/drawing/2014/main" id="{78F57D2C-2357-A148-85D5-DC50B7D8D720}"/>
              </a:ext>
            </a:extLst>
          </p:cNvPr>
          <p:cNvSpPr>
            <a:spLocks noGrp="1"/>
          </p:cNvSpPr>
          <p:nvPr>
            <p:ph idx="1"/>
          </p:nvPr>
        </p:nvSpPr>
        <p:spPr/>
        <p:txBody>
          <a:bodyPr>
            <a:normAutofit/>
          </a:bodyPr>
          <a:lstStyle/>
          <a:p>
            <a:r>
              <a:rPr lang="en-US" sz="2400" dirty="0"/>
              <a:t>Estimates </a:t>
            </a:r>
            <a:r>
              <a:rPr lang="en-US" sz="2400" dirty="0" err="1"/>
              <a:t>genewise</a:t>
            </a:r>
            <a:r>
              <a:rPr lang="en-US" sz="2400" dirty="0"/>
              <a:t> dispersion using maximum likelihood</a:t>
            </a:r>
          </a:p>
          <a:p>
            <a:r>
              <a:rPr lang="en-US" sz="2400" dirty="0"/>
              <a:t>Fits a </a:t>
            </a:r>
            <a:r>
              <a:rPr lang="en-US" sz="2400" dirty="0">
                <a:solidFill>
                  <a:srgbClr val="FF0000"/>
                </a:solidFill>
              </a:rPr>
              <a:t>curve</a:t>
            </a:r>
            <a:r>
              <a:rPr lang="en-US" sz="2400" dirty="0"/>
              <a:t> to measure dependence of these estimates on the average expression strength</a:t>
            </a:r>
          </a:p>
          <a:p>
            <a:r>
              <a:rPr lang="en-US" sz="2400" dirty="0"/>
              <a:t>Shrinks </a:t>
            </a:r>
            <a:r>
              <a:rPr lang="en-US" sz="2400" dirty="0">
                <a:solidFill>
                  <a:srgbClr val="00B0F0"/>
                </a:solidFill>
              </a:rPr>
              <a:t>gene wise values towards the curve </a:t>
            </a:r>
            <a:r>
              <a:rPr lang="en-US" sz="2400" dirty="0"/>
              <a:t>using an empirical Bayes approach (more later)</a:t>
            </a:r>
            <a:endParaRPr lang="en-US" sz="2000" dirty="0"/>
          </a:p>
        </p:txBody>
      </p:sp>
      <p:pic>
        <p:nvPicPr>
          <p:cNvPr id="1026" name="Picture 2" descr="Analyzing RNA-seq data with DESeq2">
            <a:extLst>
              <a:ext uri="{FF2B5EF4-FFF2-40B4-BE49-F238E27FC236}">
                <a16:creationId xmlns:a16="http://schemas.microsoft.com/office/drawing/2014/main" id="{AC3DFB37-0893-4741-8774-38CF04005A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0" y="3429000"/>
            <a:ext cx="2857500" cy="2857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EA0705E-15FA-764F-AC16-30FBEF76C5FB}"/>
              </a:ext>
            </a:extLst>
          </p:cNvPr>
          <p:cNvSpPr txBox="1"/>
          <p:nvPr/>
        </p:nvSpPr>
        <p:spPr>
          <a:xfrm>
            <a:off x="6286500" y="6216088"/>
            <a:ext cx="1677062" cy="369332"/>
          </a:xfrm>
          <a:prstGeom prst="rect">
            <a:avLst/>
          </a:prstGeom>
          <a:noFill/>
        </p:spPr>
        <p:txBody>
          <a:bodyPr wrap="none" rtlCol="0">
            <a:spAutoFit/>
          </a:bodyPr>
          <a:lstStyle/>
          <a:p>
            <a:r>
              <a:rPr lang="en-US" dirty="0"/>
              <a:t>Expression level</a:t>
            </a:r>
          </a:p>
        </p:txBody>
      </p:sp>
      <p:sp>
        <p:nvSpPr>
          <p:cNvPr id="7" name="TextBox 6">
            <a:extLst>
              <a:ext uri="{FF2B5EF4-FFF2-40B4-BE49-F238E27FC236}">
                <a16:creationId xmlns:a16="http://schemas.microsoft.com/office/drawing/2014/main" id="{CB879D8F-D1C9-D446-AF2A-696F4F9E9A96}"/>
              </a:ext>
            </a:extLst>
          </p:cNvPr>
          <p:cNvSpPr txBox="1"/>
          <p:nvPr/>
        </p:nvSpPr>
        <p:spPr>
          <a:xfrm>
            <a:off x="5021357" y="4673084"/>
            <a:ext cx="1119217" cy="369332"/>
          </a:xfrm>
          <a:prstGeom prst="rect">
            <a:avLst/>
          </a:prstGeom>
          <a:noFill/>
        </p:spPr>
        <p:txBody>
          <a:bodyPr wrap="none" rtlCol="0">
            <a:spAutoFit/>
          </a:bodyPr>
          <a:lstStyle/>
          <a:p>
            <a:r>
              <a:rPr lang="en-US" dirty="0"/>
              <a:t>Variability</a:t>
            </a:r>
          </a:p>
        </p:txBody>
      </p:sp>
      <p:sp>
        <p:nvSpPr>
          <p:cNvPr id="8" name="TextBox 7">
            <a:extLst>
              <a:ext uri="{FF2B5EF4-FFF2-40B4-BE49-F238E27FC236}">
                <a16:creationId xmlns:a16="http://schemas.microsoft.com/office/drawing/2014/main" id="{9103465D-3F61-B745-B599-058416965072}"/>
              </a:ext>
            </a:extLst>
          </p:cNvPr>
          <p:cNvSpPr txBox="1"/>
          <p:nvPr/>
        </p:nvSpPr>
        <p:spPr>
          <a:xfrm>
            <a:off x="499655" y="4349918"/>
            <a:ext cx="3696356" cy="2031325"/>
          </a:xfrm>
          <a:prstGeom prst="rect">
            <a:avLst/>
          </a:prstGeom>
          <a:noFill/>
        </p:spPr>
        <p:txBody>
          <a:bodyPr wrap="square" rtlCol="0">
            <a:spAutoFit/>
          </a:bodyPr>
          <a:lstStyle/>
          <a:p>
            <a:r>
              <a:rPr lang="en-US" dirty="0"/>
              <a:t>Each dot is gene and if it has low expression the variability is high.</a:t>
            </a:r>
          </a:p>
          <a:p>
            <a:endParaRPr lang="en-US" dirty="0"/>
          </a:p>
          <a:p>
            <a:r>
              <a:rPr lang="en-US" dirty="0"/>
              <a:t>Blue is the final genes that have been “pulled” towards the red line</a:t>
            </a:r>
          </a:p>
          <a:p>
            <a:endParaRPr lang="en-US" dirty="0"/>
          </a:p>
          <a:p>
            <a:endParaRPr lang="en-US" dirty="0"/>
          </a:p>
        </p:txBody>
      </p:sp>
    </p:spTree>
    <p:extLst>
      <p:ext uri="{BB962C8B-B14F-4D97-AF65-F5344CB8AC3E}">
        <p14:creationId xmlns:p14="http://schemas.microsoft.com/office/powerpoint/2010/main" val="13984171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1C67FB-108B-B549-8A71-52290CC92AB3}"/>
              </a:ext>
            </a:extLst>
          </p:cNvPr>
          <p:cNvSpPr>
            <a:spLocks noGrp="1"/>
          </p:cNvSpPr>
          <p:nvPr>
            <p:ph idx="1"/>
          </p:nvPr>
        </p:nvSpPr>
        <p:spPr/>
        <p:txBody>
          <a:bodyPr/>
          <a:lstStyle/>
          <a:p>
            <a:r>
              <a:rPr lang="en-US" dirty="0"/>
              <a:t>Once a GLM is fitted then a </a:t>
            </a:r>
            <a:r>
              <a:rPr lang="en-US" dirty="0" err="1"/>
              <a:t>wald</a:t>
            </a:r>
            <a:r>
              <a:rPr lang="en-US" dirty="0"/>
              <a:t> test is performed for the treatment coefficient</a:t>
            </a:r>
          </a:p>
        </p:txBody>
      </p:sp>
      <p:sp>
        <p:nvSpPr>
          <p:cNvPr id="4" name="Title 1">
            <a:extLst>
              <a:ext uri="{FF2B5EF4-FFF2-40B4-BE49-F238E27FC236}">
                <a16:creationId xmlns:a16="http://schemas.microsoft.com/office/drawing/2014/main" id="{F24642B0-6D3A-3843-9C76-35051FEC6D87}"/>
              </a:ext>
            </a:extLst>
          </p:cNvPr>
          <p:cNvSpPr txBox="1">
            <a:spLocks/>
          </p:cNvSpPr>
          <p:nvPr/>
        </p:nvSpPr>
        <p:spPr>
          <a:xfrm>
            <a:off x="208866" y="148783"/>
            <a:ext cx="562560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dirty="0"/>
              <a:t>Wald test</a:t>
            </a:r>
          </a:p>
        </p:txBody>
      </p:sp>
      <p:sp>
        <p:nvSpPr>
          <p:cNvPr id="2" name="Rectangle 1">
            <a:extLst>
              <a:ext uri="{FF2B5EF4-FFF2-40B4-BE49-F238E27FC236}">
                <a16:creationId xmlns:a16="http://schemas.microsoft.com/office/drawing/2014/main" id="{AF36BDF0-E189-2B42-A4FA-5CF08AEE957E}"/>
              </a:ext>
            </a:extLst>
          </p:cNvPr>
          <p:cNvSpPr/>
          <p:nvPr/>
        </p:nvSpPr>
        <p:spPr>
          <a:xfrm>
            <a:off x="2286000" y="2546574"/>
            <a:ext cx="4572000" cy="2031325"/>
          </a:xfrm>
          <a:prstGeom prst="rect">
            <a:avLst/>
          </a:prstGeom>
        </p:spPr>
        <p:txBody>
          <a:bodyPr>
            <a:spAutoFit/>
          </a:bodyPr>
          <a:lstStyle/>
          <a:p>
            <a:pPr algn="ctr"/>
            <a:r>
              <a:rPr lang="en-GB" dirty="0">
                <a:solidFill>
                  <a:srgbClr val="777777"/>
                </a:solidFill>
                <a:latin typeface="PT Sans" panose="020B0503020203020204" pitchFamily="34" charset="77"/>
              </a:rPr>
              <a:t>The </a:t>
            </a:r>
            <a:r>
              <a:rPr lang="en-GB" b="1" dirty="0">
                <a:solidFill>
                  <a:srgbClr val="777777"/>
                </a:solidFill>
                <a:latin typeface="PT Sans" panose="020B0503020203020204" pitchFamily="34" charset="77"/>
              </a:rPr>
              <a:t>Wald test</a:t>
            </a:r>
            <a:r>
              <a:rPr lang="en-GB" dirty="0">
                <a:solidFill>
                  <a:srgbClr val="777777"/>
                </a:solidFill>
                <a:latin typeface="PT Sans" panose="020B0503020203020204" pitchFamily="34" charset="77"/>
              </a:rPr>
              <a:t> (also called the Wald Chi-Squared Test) is a way to find out if </a:t>
            </a:r>
            <a:r>
              <a:rPr lang="en-GB" dirty="0">
                <a:solidFill>
                  <a:srgbClr val="05A9C5"/>
                </a:solidFill>
                <a:latin typeface="PT Sans" panose="020B0503020203020204" pitchFamily="34" charset="77"/>
                <a:hlinkClick r:id="rId2"/>
              </a:rPr>
              <a:t>explanatory variables</a:t>
            </a:r>
            <a:r>
              <a:rPr lang="en-GB" dirty="0">
                <a:solidFill>
                  <a:srgbClr val="777777"/>
                </a:solidFill>
                <a:latin typeface="PT Sans" panose="020B0503020203020204" pitchFamily="34" charset="77"/>
              </a:rPr>
              <a:t> in a model are </a:t>
            </a:r>
            <a:r>
              <a:rPr lang="en-GB" dirty="0">
                <a:solidFill>
                  <a:srgbClr val="05A9C5"/>
                </a:solidFill>
                <a:latin typeface="PT Sans" panose="020B0503020203020204" pitchFamily="34" charset="77"/>
                <a:hlinkClick r:id="rId3"/>
              </a:rPr>
              <a:t>significant</a:t>
            </a:r>
            <a:r>
              <a:rPr lang="en-GB" dirty="0">
                <a:solidFill>
                  <a:srgbClr val="777777"/>
                </a:solidFill>
                <a:latin typeface="PT Sans" panose="020B0503020203020204" pitchFamily="34" charset="77"/>
              </a:rPr>
              <a:t>. “Significant” means that they add something to the model; variables that add nothing can be deleted without affecting the model in any meaningful way.</a:t>
            </a:r>
            <a:endParaRPr lang="en-US" dirty="0"/>
          </a:p>
        </p:txBody>
      </p:sp>
      <p:sp>
        <p:nvSpPr>
          <p:cNvPr id="5" name="Rectangle 4">
            <a:extLst>
              <a:ext uri="{FF2B5EF4-FFF2-40B4-BE49-F238E27FC236}">
                <a16:creationId xmlns:a16="http://schemas.microsoft.com/office/drawing/2014/main" id="{B2F1838F-CAF2-B046-B70D-BCEE9CC7C8CA}"/>
              </a:ext>
            </a:extLst>
          </p:cNvPr>
          <p:cNvSpPr/>
          <p:nvPr/>
        </p:nvSpPr>
        <p:spPr>
          <a:xfrm>
            <a:off x="2286000" y="4958986"/>
            <a:ext cx="4572000" cy="1200329"/>
          </a:xfrm>
          <a:prstGeom prst="rect">
            <a:avLst/>
          </a:prstGeom>
        </p:spPr>
        <p:txBody>
          <a:bodyPr>
            <a:spAutoFit/>
          </a:bodyPr>
          <a:lstStyle/>
          <a:p>
            <a:pPr algn="ctr"/>
            <a:r>
              <a:rPr lang="en-GB" dirty="0">
                <a:solidFill>
                  <a:srgbClr val="777777"/>
                </a:solidFill>
                <a:latin typeface="PT Sans" panose="020B0503020203020204" pitchFamily="34" charset="77"/>
              </a:rPr>
              <a:t>For large values of n, the Wald test is roughly equivalent to the </a:t>
            </a:r>
            <a:r>
              <a:rPr lang="en-GB" dirty="0">
                <a:solidFill>
                  <a:srgbClr val="05A9C5"/>
                </a:solidFill>
                <a:latin typeface="PT Sans" panose="020B0503020203020204" pitchFamily="34" charset="77"/>
                <a:hlinkClick r:id="rId4"/>
              </a:rPr>
              <a:t>t-test</a:t>
            </a:r>
            <a:r>
              <a:rPr lang="en-GB" dirty="0">
                <a:solidFill>
                  <a:srgbClr val="777777"/>
                </a:solidFill>
                <a:latin typeface="PT Sans" panose="020B0503020203020204" pitchFamily="34" charset="77"/>
              </a:rPr>
              <a:t>; both tests will reject the same values for large sample sizes.</a:t>
            </a:r>
            <a:endParaRPr lang="en-US" dirty="0"/>
          </a:p>
        </p:txBody>
      </p:sp>
    </p:spTree>
    <p:extLst>
      <p:ext uri="{BB962C8B-B14F-4D97-AF65-F5344CB8AC3E}">
        <p14:creationId xmlns:p14="http://schemas.microsoft.com/office/powerpoint/2010/main" val="34571960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1C67FB-108B-B549-8A71-52290CC92AB3}"/>
              </a:ext>
            </a:extLst>
          </p:cNvPr>
          <p:cNvSpPr>
            <a:spLocks noGrp="1"/>
          </p:cNvSpPr>
          <p:nvPr>
            <p:ph idx="1"/>
          </p:nvPr>
        </p:nvSpPr>
        <p:spPr/>
        <p:txBody>
          <a:bodyPr>
            <a:normAutofit/>
          </a:bodyPr>
          <a:lstStyle/>
          <a:p>
            <a:r>
              <a:rPr lang="en-GB" sz="2400" dirty="0" err="1"/>
              <a:t>Analyze</a:t>
            </a:r>
            <a:r>
              <a:rPr lang="en-GB" sz="2400" dirty="0"/>
              <a:t> all levels of a factor at once</a:t>
            </a:r>
          </a:p>
          <a:p>
            <a:r>
              <a:rPr lang="en-GB" sz="2400" dirty="0"/>
              <a:t>LRT which is used to identify any genes that show change in expression across the different levels</a:t>
            </a:r>
          </a:p>
          <a:p>
            <a:r>
              <a:rPr lang="en-GB" sz="2400" dirty="0"/>
              <a:t>This type of test can be especially useful in </a:t>
            </a:r>
            <a:r>
              <a:rPr lang="en-GB" sz="2400" dirty="0" err="1"/>
              <a:t>analyzing</a:t>
            </a:r>
            <a:r>
              <a:rPr lang="en-GB" sz="2400" dirty="0"/>
              <a:t> time course experiments</a:t>
            </a:r>
            <a:endParaRPr lang="en-US" sz="2400" dirty="0"/>
          </a:p>
        </p:txBody>
      </p:sp>
      <p:sp>
        <p:nvSpPr>
          <p:cNvPr id="4" name="Title 1">
            <a:extLst>
              <a:ext uri="{FF2B5EF4-FFF2-40B4-BE49-F238E27FC236}">
                <a16:creationId xmlns:a16="http://schemas.microsoft.com/office/drawing/2014/main" id="{F24642B0-6D3A-3843-9C76-35051FEC6D87}"/>
              </a:ext>
            </a:extLst>
          </p:cNvPr>
          <p:cNvSpPr txBox="1">
            <a:spLocks/>
          </p:cNvSpPr>
          <p:nvPr/>
        </p:nvSpPr>
        <p:spPr>
          <a:xfrm>
            <a:off x="208866" y="148783"/>
            <a:ext cx="562560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dirty="0"/>
              <a:t>LRT test</a:t>
            </a:r>
          </a:p>
        </p:txBody>
      </p:sp>
    </p:spTree>
    <p:extLst>
      <p:ext uri="{BB962C8B-B14F-4D97-AF65-F5344CB8AC3E}">
        <p14:creationId xmlns:p14="http://schemas.microsoft.com/office/powerpoint/2010/main" val="35684551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0F6FA-111C-4942-828A-CD0C9170ABA3}"/>
              </a:ext>
            </a:extLst>
          </p:cNvPr>
          <p:cNvSpPr>
            <a:spLocks noGrp="1"/>
          </p:cNvSpPr>
          <p:nvPr>
            <p:ph type="title"/>
          </p:nvPr>
        </p:nvSpPr>
        <p:spPr/>
        <p:txBody>
          <a:bodyPr/>
          <a:lstStyle/>
          <a:p>
            <a:r>
              <a:rPr lang="en-US" dirty="0"/>
              <a:t>DESeq2 analysis</a:t>
            </a:r>
          </a:p>
        </p:txBody>
      </p:sp>
      <p:sp>
        <p:nvSpPr>
          <p:cNvPr id="3" name="Content Placeholder 2">
            <a:extLst>
              <a:ext uri="{FF2B5EF4-FFF2-40B4-BE49-F238E27FC236}">
                <a16:creationId xmlns:a16="http://schemas.microsoft.com/office/drawing/2014/main" id="{4F45C246-7723-1241-9CF8-AC84EEFDBB8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3833F8C-5FF7-B54C-A90B-09167A078A5B}"/>
              </a:ext>
            </a:extLst>
          </p:cNvPr>
          <p:cNvPicPr>
            <a:picLocks noChangeAspect="1"/>
          </p:cNvPicPr>
          <p:nvPr/>
        </p:nvPicPr>
        <p:blipFill>
          <a:blip r:embed="rId2"/>
          <a:stretch>
            <a:fillRect/>
          </a:stretch>
        </p:blipFill>
        <p:spPr>
          <a:xfrm>
            <a:off x="566518" y="1227826"/>
            <a:ext cx="8368616" cy="4839397"/>
          </a:xfrm>
          <a:prstGeom prst="rect">
            <a:avLst/>
          </a:prstGeom>
        </p:spPr>
      </p:pic>
    </p:spTree>
    <p:extLst>
      <p:ext uri="{BB962C8B-B14F-4D97-AF65-F5344CB8AC3E}">
        <p14:creationId xmlns:p14="http://schemas.microsoft.com/office/powerpoint/2010/main" val="29273548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0F6FA-111C-4942-828A-CD0C9170ABA3}"/>
              </a:ext>
            </a:extLst>
          </p:cNvPr>
          <p:cNvSpPr>
            <a:spLocks noGrp="1"/>
          </p:cNvSpPr>
          <p:nvPr>
            <p:ph type="title"/>
          </p:nvPr>
        </p:nvSpPr>
        <p:spPr/>
        <p:txBody>
          <a:bodyPr/>
          <a:lstStyle/>
          <a:p>
            <a:r>
              <a:rPr lang="en-US" dirty="0"/>
              <a:t>DESeq2 analysis</a:t>
            </a:r>
          </a:p>
        </p:txBody>
      </p:sp>
      <p:sp>
        <p:nvSpPr>
          <p:cNvPr id="3" name="Content Placeholder 2">
            <a:extLst>
              <a:ext uri="{FF2B5EF4-FFF2-40B4-BE49-F238E27FC236}">
                <a16:creationId xmlns:a16="http://schemas.microsoft.com/office/drawing/2014/main" id="{4F45C246-7723-1241-9CF8-AC84EEFDBB8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57BADD46-F5CC-1D47-A6A7-F747468369AE}"/>
              </a:ext>
            </a:extLst>
          </p:cNvPr>
          <p:cNvPicPr>
            <a:picLocks noChangeAspect="1"/>
          </p:cNvPicPr>
          <p:nvPr/>
        </p:nvPicPr>
        <p:blipFill>
          <a:blip r:embed="rId2"/>
          <a:stretch>
            <a:fillRect/>
          </a:stretch>
        </p:blipFill>
        <p:spPr>
          <a:xfrm>
            <a:off x="38100" y="1266142"/>
            <a:ext cx="9067800" cy="1270000"/>
          </a:xfrm>
          <a:prstGeom prst="rect">
            <a:avLst/>
          </a:prstGeom>
        </p:spPr>
      </p:pic>
      <p:pic>
        <p:nvPicPr>
          <p:cNvPr id="6" name="Picture 5">
            <a:extLst>
              <a:ext uri="{FF2B5EF4-FFF2-40B4-BE49-F238E27FC236}">
                <a16:creationId xmlns:a16="http://schemas.microsoft.com/office/drawing/2014/main" id="{912E8EE4-3CC9-B14A-8F98-3C0DA6864435}"/>
              </a:ext>
            </a:extLst>
          </p:cNvPr>
          <p:cNvPicPr>
            <a:picLocks noChangeAspect="1"/>
          </p:cNvPicPr>
          <p:nvPr/>
        </p:nvPicPr>
        <p:blipFill>
          <a:blip r:embed="rId3"/>
          <a:stretch>
            <a:fillRect/>
          </a:stretch>
        </p:blipFill>
        <p:spPr>
          <a:xfrm>
            <a:off x="0" y="3386354"/>
            <a:ext cx="9042400" cy="2070100"/>
          </a:xfrm>
          <a:prstGeom prst="rect">
            <a:avLst/>
          </a:prstGeom>
        </p:spPr>
      </p:pic>
    </p:spTree>
    <p:extLst>
      <p:ext uri="{BB962C8B-B14F-4D97-AF65-F5344CB8AC3E}">
        <p14:creationId xmlns:p14="http://schemas.microsoft.com/office/powerpoint/2010/main" val="40579812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C13D4-85A9-3642-8352-4923E7E396A2}"/>
              </a:ext>
            </a:extLst>
          </p:cNvPr>
          <p:cNvSpPr>
            <a:spLocks noGrp="1"/>
          </p:cNvSpPr>
          <p:nvPr>
            <p:ph type="title"/>
          </p:nvPr>
        </p:nvSpPr>
        <p:spPr/>
        <p:txBody>
          <a:bodyPr/>
          <a:lstStyle/>
          <a:p>
            <a:r>
              <a:rPr lang="en-US" dirty="0"/>
              <a:t>Counts data</a:t>
            </a:r>
          </a:p>
        </p:txBody>
      </p:sp>
      <p:sp>
        <p:nvSpPr>
          <p:cNvPr id="3" name="Content Placeholder 2">
            <a:extLst>
              <a:ext uri="{FF2B5EF4-FFF2-40B4-BE49-F238E27FC236}">
                <a16:creationId xmlns:a16="http://schemas.microsoft.com/office/drawing/2014/main" id="{8DEED34B-7062-BC45-81CE-C8AA312E5CF7}"/>
              </a:ext>
            </a:extLst>
          </p:cNvPr>
          <p:cNvSpPr>
            <a:spLocks noGrp="1"/>
          </p:cNvSpPr>
          <p:nvPr>
            <p:ph idx="1"/>
          </p:nvPr>
        </p:nvSpPr>
        <p:spPr/>
        <p:txBody>
          <a:bodyPr/>
          <a:lstStyle/>
          <a:p>
            <a:r>
              <a:rPr lang="en-US" dirty="0"/>
              <a:t>We have an associated counts matrix for this data e.g.:</a:t>
            </a:r>
          </a:p>
        </p:txBody>
      </p:sp>
      <p:pic>
        <p:nvPicPr>
          <p:cNvPr id="4" name="Picture 3">
            <a:extLst>
              <a:ext uri="{FF2B5EF4-FFF2-40B4-BE49-F238E27FC236}">
                <a16:creationId xmlns:a16="http://schemas.microsoft.com/office/drawing/2014/main" id="{5A2E9800-C170-C647-96F1-913708109532}"/>
              </a:ext>
            </a:extLst>
          </p:cNvPr>
          <p:cNvPicPr>
            <a:picLocks noChangeAspect="1"/>
          </p:cNvPicPr>
          <p:nvPr/>
        </p:nvPicPr>
        <p:blipFill>
          <a:blip r:embed="rId2"/>
          <a:stretch>
            <a:fillRect/>
          </a:stretch>
        </p:blipFill>
        <p:spPr>
          <a:xfrm>
            <a:off x="2444066" y="3028950"/>
            <a:ext cx="3759200" cy="2247900"/>
          </a:xfrm>
          <a:prstGeom prst="rect">
            <a:avLst/>
          </a:prstGeom>
        </p:spPr>
      </p:pic>
    </p:spTree>
    <p:extLst>
      <p:ext uri="{BB962C8B-B14F-4D97-AF65-F5344CB8AC3E}">
        <p14:creationId xmlns:p14="http://schemas.microsoft.com/office/powerpoint/2010/main" val="355035897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DE84C-2137-E749-889D-46F96377D02B}"/>
              </a:ext>
            </a:extLst>
          </p:cNvPr>
          <p:cNvSpPr>
            <a:spLocks noGrp="1"/>
          </p:cNvSpPr>
          <p:nvPr>
            <p:ph type="title"/>
          </p:nvPr>
        </p:nvSpPr>
        <p:spPr/>
        <p:txBody>
          <a:bodyPr/>
          <a:lstStyle/>
          <a:p>
            <a:r>
              <a:rPr lang="en-US" dirty="0"/>
              <a:t>DESeq2 analysis</a:t>
            </a:r>
          </a:p>
        </p:txBody>
      </p:sp>
      <p:sp>
        <p:nvSpPr>
          <p:cNvPr id="3" name="Content Placeholder 2">
            <a:extLst>
              <a:ext uri="{FF2B5EF4-FFF2-40B4-BE49-F238E27FC236}">
                <a16:creationId xmlns:a16="http://schemas.microsoft.com/office/drawing/2014/main" id="{B0049769-7A65-E84A-975A-957EDE8EF75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EA73486-7870-304C-8423-1D1CFEA3DEA4}"/>
              </a:ext>
            </a:extLst>
          </p:cNvPr>
          <p:cNvPicPr>
            <a:picLocks noChangeAspect="1"/>
          </p:cNvPicPr>
          <p:nvPr/>
        </p:nvPicPr>
        <p:blipFill>
          <a:blip r:embed="rId2"/>
          <a:stretch>
            <a:fillRect/>
          </a:stretch>
        </p:blipFill>
        <p:spPr>
          <a:xfrm>
            <a:off x="76200" y="1138418"/>
            <a:ext cx="8991600" cy="3238500"/>
          </a:xfrm>
          <a:prstGeom prst="rect">
            <a:avLst/>
          </a:prstGeom>
        </p:spPr>
      </p:pic>
    </p:spTree>
    <p:extLst>
      <p:ext uri="{BB962C8B-B14F-4D97-AF65-F5344CB8AC3E}">
        <p14:creationId xmlns:p14="http://schemas.microsoft.com/office/powerpoint/2010/main" val="2087141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132B4-1199-8A48-8645-940AB432916E}"/>
              </a:ext>
            </a:extLst>
          </p:cNvPr>
          <p:cNvSpPr>
            <a:spLocks noGrp="1"/>
          </p:cNvSpPr>
          <p:nvPr>
            <p:ph type="title"/>
          </p:nvPr>
        </p:nvSpPr>
        <p:spPr/>
        <p:txBody>
          <a:bodyPr>
            <a:normAutofit/>
          </a:bodyPr>
          <a:lstStyle/>
          <a:p>
            <a:r>
              <a:rPr lang="en-US" dirty="0"/>
              <a:t>Normal (Gaussian) distribution</a:t>
            </a:r>
          </a:p>
        </p:txBody>
      </p:sp>
      <p:sp>
        <p:nvSpPr>
          <p:cNvPr id="3" name="Content Placeholder 2">
            <a:extLst>
              <a:ext uri="{FF2B5EF4-FFF2-40B4-BE49-F238E27FC236}">
                <a16:creationId xmlns:a16="http://schemas.microsoft.com/office/drawing/2014/main" id="{C2A19C7E-08AA-AF44-8458-F4EB34E21C74}"/>
              </a:ext>
            </a:extLst>
          </p:cNvPr>
          <p:cNvSpPr>
            <a:spLocks noGrp="1"/>
          </p:cNvSpPr>
          <p:nvPr>
            <p:ph idx="1"/>
          </p:nvPr>
        </p:nvSpPr>
        <p:spPr/>
        <p:txBody>
          <a:bodyPr>
            <a:normAutofit/>
          </a:bodyPr>
          <a:lstStyle/>
          <a:p>
            <a:r>
              <a:rPr lang="en-US" sz="2400" dirty="0"/>
              <a:t>Most important distribution – central limit theorem.</a:t>
            </a:r>
          </a:p>
          <a:p>
            <a:endParaRPr lang="en-US" sz="2400" dirty="0"/>
          </a:p>
        </p:txBody>
      </p:sp>
      <p:pic>
        <p:nvPicPr>
          <p:cNvPr id="4" name="Picture 3">
            <a:extLst>
              <a:ext uri="{FF2B5EF4-FFF2-40B4-BE49-F238E27FC236}">
                <a16:creationId xmlns:a16="http://schemas.microsoft.com/office/drawing/2014/main" id="{7EB5D094-67EC-734B-982D-F4FB764ACFB5}"/>
              </a:ext>
            </a:extLst>
          </p:cNvPr>
          <p:cNvPicPr>
            <a:picLocks noChangeAspect="1"/>
          </p:cNvPicPr>
          <p:nvPr/>
        </p:nvPicPr>
        <p:blipFill>
          <a:blip r:embed="rId3"/>
          <a:stretch>
            <a:fillRect/>
          </a:stretch>
        </p:blipFill>
        <p:spPr>
          <a:xfrm>
            <a:off x="196458" y="5042606"/>
            <a:ext cx="3457133" cy="1097264"/>
          </a:xfrm>
          <a:prstGeom prst="rect">
            <a:avLst/>
          </a:prstGeom>
        </p:spPr>
      </p:pic>
      <p:pic>
        <p:nvPicPr>
          <p:cNvPr id="1026" name="Picture 2">
            <a:extLst>
              <a:ext uri="{FF2B5EF4-FFF2-40B4-BE49-F238E27FC236}">
                <a16:creationId xmlns:a16="http://schemas.microsoft.com/office/drawing/2014/main" id="{307A2A54-AC9D-8843-87EB-B8B6E6042C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85458" y="2919826"/>
            <a:ext cx="3958542" cy="253662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09D7DE3-0173-AF46-B4B9-9E038537EDCA}"/>
              </a:ext>
            </a:extLst>
          </p:cNvPr>
          <p:cNvSpPr txBox="1"/>
          <p:nvPr/>
        </p:nvSpPr>
        <p:spPr>
          <a:xfrm>
            <a:off x="4341276" y="5134939"/>
            <a:ext cx="237566" cy="369332"/>
          </a:xfrm>
          <a:prstGeom prst="rect">
            <a:avLst/>
          </a:prstGeom>
          <a:noFill/>
        </p:spPr>
        <p:txBody>
          <a:bodyPr wrap="none" rtlCol="0">
            <a:spAutoFit/>
          </a:bodyPr>
          <a:lstStyle/>
          <a:p>
            <a:r>
              <a:rPr lang="en-US" dirty="0"/>
              <a:t> </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259FA43D-FC8E-1647-81A4-8F6E6C3B2194}"/>
                  </a:ext>
                </a:extLst>
              </p:cNvPr>
              <p:cNvSpPr txBox="1"/>
              <p:nvPr/>
            </p:nvSpPr>
            <p:spPr>
              <a:xfrm>
                <a:off x="3382944" y="5570560"/>
                <a:ext cx="76925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𝜇</m:t>
                      </m:r>
                      <m:r>
                        <a:rPr lang="en-GB" b="0" i="1" smtClean="0">
                          <a:latin typeface="Cambria Math" panose="02040503050406030204" pitchFamily="18" charset="0"/>
                          <a:ea typeface="Cambria Math" panose="02040503050406030204" pitchFamily="18" charset="0"/>
                        </a:rPr>
                        <m:t> </m:t>
                      </m:r>
                      <m:r>
                        <m:rPr>
                          <m:nor/>
                        </m:rPr>
                        <a:rPr lang="en-US" dirty="0"/>
                        <m:t>mean</m:t>
                      </m:r>
                    </m:oMath>
                  </m:oMathPara>
                </a14:m>
                <a:endParaRPr lang="en-US" dirty="0"/>
              </a:p>
            </p:txBody>
          </p:sp>
        </mc:Choice>
        <mc:Fallback xmlns="">
          <p:sp>
            <p:nvSpPr>
              <p:cNvPr id="7" name="TextBox 6">
                <a:extLst>
                  <a:ext uri="{FF2B5EF4-FFF2-40B4-BE49-F238E27FC236}">
                    <a16:creationId xmlns:a16="http://schemas.microsoft.com/office/drawing/2014/main" id="{259FA43D-FC8E-1647-81A4-8F6E6C3B2194}"/>
                  </a:ext>
                </a:extLst>
              </p:cNvPr>
              <p:cNvSpPr txBox="1">
                <a:spLocks noRot="1" noChangeAspect="1" noMove="1" noResize="1" noEditPoints="1" noAdjustHandles="1" noChangeArrowheads="1" noChangeShapeType="1" noTextEdit="1"/>
              </p:cNvSpPr>
              <p:nvPr/>
            </p:nvSpPr>
            <p:spPr>
              <a:xfrm>
                <a:off x="3382944" y="5570560"/>
                <a:ext cx="769250" cy="276999"/>
              </a:xfrm>
              <a:prstGeom prst="rect">
                <a:avLst/>
              </a:prstGeom>
              <a:blipFill>
                <a:blip r:embed="rId5"/>
                <a:stretch>
                  <a:fillRect l="-6557" t="-8696" r="-4918" b="-3478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402A6B9-04FB-EE49-82F2-51CA450AC3A1}"/>
                  </a:ext>
                </a:extLst>
              </p:cNvPr>
              <p:cNvSpPr txBox="1"/>
              <p:nvPr/>
            </p:nvSpPr>
            <p:spPr>
              <a:xfrm>
                <a:off x="3380773" y="5942820"/>
                <a:ext cx="209916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𝜎</m:t>
                      </m:r>
                      <m:r>
                        <a:rPr lang="en-GB" b="0" i="1" smtClean="0">
                          <a:latin typeface="Cambria Math" panose="02040503050406030204" pitchFamily="18" charset="0"/>
                          <a:ea typeface="Cambria Math" panose="02040503050406030204" pitchFamily="18" charset="0"/>
                        </a:rPr>
                        <m:t> </m:t>
                      </m:r>
                      <m:r>
                        <m:rPr>
                          <m:sty m:val="p"/>
                        </m:rPr>
                        <a:rPr lang="en-GB" b="0" i="0" smtClean="0">
                          <a:latin typeface="Cambria Math" panose="02040503050406030204" pitchFamily="18" charset="0"/>
                          <a:ea typeface="Cambria Math" panose="02040503050406030204" pitchFamily="18" charset="0"/>
                        </a:rPr>
                        <m:t>standard</m:t>
                      </m:r>
                      <m:r>
                        <a:rPr lang="en-GB" b="0" i="0" smtClean="0">
                          <a:latin typeface="Cambria Math" panose="02040503050406030204" pitchFamily="18" charset="0"/>
                          <a:ea typeface="Cambria Math" panose="02040503050406030204" pitchFamily="18" charset="0"/>
                        </a:rPr>
                        <m:t> </m:t>
                      </m:r>
                      <m:r>
                        <m:rPr>
                          <m:sty m:val="p"/>
                        </m:rPr>
                        <a:rPr lang="en-GB" b="0" i="0" smtClean="0">
                          <a:latin typeface="Cambria Math" panose="02040503050406030204" pitchFamily="18" charset="0"/>
                          <a:ea typeface="Cambria Math" panose="02040503050406030204" pitchFamily="18" charset="0"/>
                        </a:rPr>
                        <m:t>deviation</m:t>
                      </m:r>
                    </m:oMath>
                  </m:oMathPara>
                </a14:m>
                <a:endParaRPr lang="en-US" dirty="0">
                  <a:latin typeface="+mj-lt"/>
                </a:endParaRPr>
              </a:p>
            </p:txBody>
          </p:sp>
        </mc:Choice>
        <mc:Fallback xmlns="">
          <p:sp>
            <p:nvSpPr>
              <p:cNvPr id="8" name="TextBox 7">
                <a:extLst>
                  <a:ext uri="{FF2B5EF4-FFF2-40B4-BE49-F238E27FC236}">
                    <a16:creationId xmlns:a16="http://schemas.microsoft.com/office/drawing/2014/main" id="{4402A6B9-04FB-EE49-82F2-51CA450AC3A1}"/>
                  </a:ext>
                </a:extLst>
              </p:cNvPr>
              <p:cNvSpPr txBox="1">
                <a:spLocks noRot="1" noChangeAspect="1" noMove="1" noResize="1" noEditPoints="1" noAdjustHandles="1" noChangeArrowheads="1" noChangeShapeType="1" noTextEdit="1"/>
              </p:cNvSpPr>
              <p:nvPr/>
            </p:nvSpPr>
            <p:spPr>
              <a:xfrm>
                <a:off x="3380773" y="5942820"/>
                <a:ext cx="2099164" cy="276999"/>
              </a:xfrm>
              <a:prstGeom prst="rect">
                <a:avLst/>
              </a:prstGeom>
              <a:blipFill>
                <a:blip r:embed="rId6"/>
                <a:stretch>
                  <a:fillRect l="-1205" t="-9091" r="-2410" b="-4090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EBF6AA54-659F-FB49-8875-EEC97CB524ED}"/>
                  </a:ext>
                </a:extLst>
              </p:cNvPr>
              <p:cNvSpPr/>
              <p:nvPr/>
            </p:nvSpPr>
            <p:spPr>
              <a:xfrm>
                <a:off x="196458" y="4811773"/>
                <a:ext cx="2874505"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en-GB" b="0" i="0" dirty="0" smtClean="0"/>
                        <m:t>Probability</m:t>
                      </m:r>
                      <m:r>
                        <m:rPr>
                          <m:nor/>
                        </m:rPr>
                        <a:rPr lang="en-GB" b="0" i="0" dirty="0" smtClean="0"/>
                        <m:t> </m:t>
                      </m:r>
                      <m:r>
                        <m:rPr>
                          <m:nor/>
                        </m:rPr>
                        <a:rPr lang="en-GB" b="0" i="0" dirty="0" smtClean="0"/>
                        <m:t>density</m:t>
                      </m:r>
                      <m:r>
                        <m:rPr>
                          <m:nor/>
                        </m:rPr>
                        <a:rPr lang="en-GB" b="0" i="0" dirty="0" smtClean="0"/>
                        <m:t> </m:t>
                      </m:r>
                      <m:r>
                        <m:rPr>
                          <m:nor/>
                        </m:rPr>
                        <a:rPr lang="en-GB" b="0" i="0" dirty="0" smtClean="0"/>
                        <m:t>function</m:t>
                      </m:r>
                      <m:r>
                        <m:rPr>
                          <m:nor/>
                        </m:rPr>
                        <a:rPr lang="en-GB" b="0" i="0" dirty="0" smtClean="0"/>
                        <m:t>:</m:t>
                      </m:r>
                    </m:oMath>
                  </m:oMathPara>
                </a14:m>
                <a:endParaRPr lang="en-US" dirty="0"/>
              </a:p>
            </p:txBody>
          </p:sp>
        </mc:Choice>
        <mc:Fallback xmlns="">
          <p:sp>
            <p:nvSpPr>
              <p:cNvPr id="9" name="Rectangle 8">
                <a:extLst>
                  <a:ext uri="{FF2B5EF4-FFF2-40B4-BE49-F238E27FC236}">
                    <a16:creationId xmlns:a16="http://schemas.microsoft.com/office/drawing/2014/main" id="{EBF6AA54-659F-FB49-8875-EEC97CB524ED}"/>
                  </a:ext>
                </a:extLst>
              </p:cNvPr>
              <p:cNvSpPr>
                <a:spLocks noRot="1" noChangeAspect="1" noMove="1" noResize="1" noEditPoints="1" noAdjustHandles="1" noChangeArrowheads="1" noChangeShapeType="1" noTextEdit="1"/>
              </p:cNvSpPr>
              <p:nvPr/>
            </p:nvSpPr>
            <p:spPr>
              <a:xfrm>
                <a:off x="196458" y="4811773"/>
                <a:ext cx="2874505" cy="369332"/>
              </a:xfrm>
              <a:prstGeom prst="rect">
                <a:avLst/>
              </a:prstGeom>
              <a:blipFill>
                <a:blip r:embed="rId7"/>
                <a:stretch>
                  <a:fillRect t="-3226" b="-16129"/>
                </a:stretch>
              </a:blipFill>
            </p:spPr>
            <p:txBody>
              <a:bodyPr/>
              <a:lstStyle/>
              <a:p>
                <a:r>
                  <a:rPr lang="en-US">
                    <a:noFill/>
                  </a:rPr>
                  <a:t> </a:t>
                </a:r>
              </a:p>
            </p:txBody>
          </p:sp>
        </mc:Fallback>
      </mc:AlternateContent>
      <p:pic>
        <p:nvPicPr>
          <p:cNvPr id="1028" name="Picture 4">
            <a:extLst>
              <a:ext uri="{FF2B5EF4-FFF2-40B4-BE49-F238E27FC236}">
                <a16:creationId xmlns:a16="http://schemas.microsoft.com/office/drawing/2014/main" id="{DDCC5F6C-B301-1445-A17A-AE868816D63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1226" y="2477115"/>
            <a:ext cx="4572000" cy="1919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30887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28828-6E3C-9F4C-80B5-59607E3B25AF}"/>
              </a:ext>
            </a:extLst>
          </p:cNvPr>
          <p:cNvSpPr>
            <a:spLocks noGrp="1"/>
          </p:cNvSpPr>
          <p:nvPr>
            <p:ph type="title"/>
          </p:nvPr>
        </p:nvSpPr>
        <p:spPr/>
        <p:txBody>
          <a:bodyPr/>
          <a:lstStyle/>
          <a:p>
            <a:r>
              <a:rPr lang="en-US" dirty="0" err="1"/>
              <a:t>DESeq</a:t>
            </a:r>
            <a:r>
              <a:rPr lang="en-US" dirty="0"/>
              <a:t> object</a:t>
            </a:r>
          </a:p>
        </p:txBody>
      </p:sp>
      <p:sp>
        <p:nvSpPr>
          <p:cNvPr id="5" name="AutoShape 2" descr="RNA-Seq differential expression work flow using DESeq2 - Easy Guides - Wiki  - STHDA">
            <a:extLst>
              <a:ext uri="{FF2B5EF4-FFF2-40B4-BE49-F238E27FC236}">
                <a16:creationId xmlns:a16="http://schemas.microsoft.com/office/drawing/2014/main" id="{690CB0B6-3507-254B-9307-790A088A7DEE}"/>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RNA-Seq differential expression work flow using DESeq2 - Easy Guides - Wiki  - STHDA">
            <a:extLst>
              <a:ext uri="{FF2B5EF4-FFF2-40B4-BE49-F238E27FC236}">
                <a16:creationId xmlns:a16="http://schemas.microsoft.com/office/drawing/2014/main" id="{6711C56F-61D7-A54E-9268-E58F34BD1E91}"/>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37A60ED5-4E92-9642-9142-ED6408B1228B}"/>
              </a:ext>
            </a:extLst>
          </p:cNvPr>
          <p:cNvPicPr>
            <a:picLocks noChangeAspect="1"/>
          </p:cNvPicPr>
          <p:nvPr/>
        </p:nvPicPr>
        <p:blipFill>
          <a:blip r:embed="rId2"/>
          <a:stretch>
            <a:fillRect/>
          </a:stretch>
        </p:blipFill>
        <p:spPr>
          <a:xfrm>
            <a:off x="4140200" y="1244140"/>
            <a:ext cx="4165600" cy="4674519"/>
          </a:xfrm>
          <a:prstGeom prst="rect">
            <a:avLst/>
          </a:prstGeom>
        </p:spPr>
      </p:pic>
      <p:sp>
        <p:nvSpPr>
          <p:cNvPr id="9" name="Rectangle 8">
            <a:extLst>
              <a:ext uri="{FF2B5EF4-FFF2-40B4-BE49-F238E27FC236}">
                <a16:creationId xmlns:a16="http://schemas.microsoft.com/office/drawing/2014/main" id="{DF356B70-6542-E946-9FFA-2A2E34AAE3CF}"/>
              </a:ext>
            </a:extLst>
          </p:cNvPr>
          <p:cNvSpPr/>
          <p:nvPr/>
        </p:nvSpPr>
        <p:spPr>
          <a:xfrm>
            <a:off x="234558" y="1644134"/>
            <a:ext cx="3905642" cy="830997"/>
          </a:xfrm>
          <a:prstGeom prst="rect">
            <a:avLst/>
          </a:prstGeom>
        </p:spPr>
        <p:txBody>
          <a:bodyPr wrap="square">
            <a:spAutoFit/>
          </a:bodyPr>
          <a:lstStyle/>
          <a:p>
            <a:r>
              <a:rPr lang="en-US" sz="2400" dirty="0"/>
              <a:t>Based on the </a:t>
            </a:r>
            <a:r>
              <a:rPr lang="en-US" sz="2400" dirty="0" err="1"/>
              <a:t>SummarizedExperiment</a:t>
            </a:r>
            <a:r>
              <a:rPr lang="en-US" sz="2400" dirty="0"/>
              <a:t> class</a:t>
            </a:r>
          </a:p>
        </p:txBody>
      </p:sp>
    </p:spTree>
    <p:extLst>
      <p:ext uri="{BB962C8B-B14F-4D97-AF65-F5344CB8AC3E}">
        <p14:creationId xmlns:p14="http://schemas.microsoft.com/office/powerpoint/2010/main" val="246119997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DE84C-2137-E749-889D-46F96377D02B}"/>
              </a:ext>
            </a:extLst>
          </p:cNvPr>
          <p:cNvSpPr>
            <a:spLocks noGrp="1"/>
          </p:cNvSpPr>
          <p:nvPr>
            <p:ph type="title"/>
          </p:nvPr>
        </p:nvSpPr>
        <p:spPr/>
        <p:txBody>
          <a:bodyPr/>
          <a:lstStyle/>
          <a:p>
            <a:r>
              <a:rPr lang="en-US" dirty="0"/>
              <a:t>DESeq2 analysis</a:t>
            </a:r>
          </a:p>
        </p:txBody>
      </p:sp>
      <p:sp>
        <p:nvSpPr>
          <p:cNvPr id="3" name="Content Placeholder 2">
            <a:extLst>
              <a:ext uri="{FF2B5EF4-FFF2-40B4-BE49-F238E27FC236}">
                <a16:creationId xmlns:a16="http://schemas.microsoft.com/office/drawing/2014/main" id="{B0049769-7A65-E84A-975A-957EDE8EF75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5825CBDC-8717-8E4B-8710-1DE434E3C0C4}"/>
              </a:ext>
            </a:extLst>
          </p:cNvPr>
          <p:cNvPicPr>
            <a:picLocks noChangeAspect="1"/>
          </p:cNvPicPr>
          <p:nvPr/>
        </p:nvPicPr>
        <p:blipFill>
          <a:blip r:embed="rId2"/>
          <a:stretch>
            <a:fillRect/>
          </a:stretch>
        </p:blipFill>
        <p:spPr>
          <a:xfrm>
            <a:off x="0" y="1292827"/>
            <a:ext cx="9144000" cy="406400"/>
          </a:xfrm>
          <a:prstGeom prst="rect">
            <a:avLst/>
          </a:prstGeom>
        </p:spPr>
      </p:pic>
    </p:spTree>
    <p:extLst>
      <p:ext uri="{BB962C8B-B14F-4D97-AF65-F5344CB8AC3E}">
        <p14:creationId xmlns:p14="http://schemas.microsoft.com/office/powerpoint/2010/main" val="28422038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DE84C-2137-E749-889D-46F96377D02B}"/>
              </a:ext>
            </a:extLst>
          </p:cNvPr>
          <p:cNvSpPr>
            <a:spLocks noGrp="1"/>
          </p:cNvSpPr>
          <p:nvPr>
            <p:ph type="title"/>
          </p:nvPr>
        </p:nvSpPr>
        <p:spPr/>
        <p:txBody>
          <a:bodyPr/>
          <a:lstStyle/>
          <a:p>
            <a:r>
              <a:rPr lang="en-US" dirty="0"/>
              <a:t>DESeq2 analysis</a:t>
            </a:r>
          </a:p>
        </p:txBody>
      </p:sp>
      <p:sp>
        <p:nvSpPr>
          <p:cNvPr id="3" name="Content Placeholder 2">
            <a:extLst>
              <a:ext uri="{FF2B5EF4-FFF2-40B4-BE49-F238E27FC236}">
                <a16:creationId xmlns:a16="http://schemas.microsoft.com/office/drawing/2014/main" id="{B0049769-7A65-E84A-975A-957EDE8EF751}"/>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5813CCCF-CC17-5C4E-AFFF-1BE5D2B3C542}"/>
              </a:ext>
            </a:extLst>
          </p:cNvPr>
          <p:cNvPicPr>
            <a:picLocks noChangeAspect="1"/>
          </p:cNvPicPr>
          <p:nvPr/>
        </p:nvPicPr>
        <p:blipFill>
          <a:blip r:embed="rId2"/>
          <a:stretch>
            <a:fillRect/>
          </a:stretch>
        </p:blipFill>
        <p:spPr>
          <a:xfrm>
            <a:off x="1064871" y="1223959"/>
            <a:ext cx="6716290" cy="4881135"/>
          </a:xfrm>
          <a:prstGeom prst="rect">
            <a:avLst/>
          </a:prstGeom>
        </p:spPr>
      </p:pic>
    </p:spTree>
    <p:extLst>
      <p:ext uri="{BB962C8B-B14F-4D97-AF65-F5344CB8AC3E}">
        <p14:creationId xmlns:p14="http://schemas.microsoft.com/office/powerpoint/2010/main" val="143401784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DE84C-2137-E749-889D-46F96377D02B}"/>
              </a:ext>
            </a:extLst>
          </p:cNvPr>
          <p:cNvSpPr>
            <a:spLocks noGrp="1"/>
          </p:cNvSpPr>
          <p:nvPr>
            <p:ph type="title"/>
          </p:nvPr>
        </p:nvSpPr>
        <p:spPr/>
        <p:txBody>
          <a:bodyPr/>
          <a:lstStyle/>
          <a:p>
            <a:r>
              <a:rPr lang="en-US" dirty="0"/>
              <a:t>Exploring the results</a:t>
            </a:r>
          </a:p>
        </p:txBody>
      </p:sp>
      <p:sp>
        <p:nvSpPr>
          <p:cNvPr id="3" name="Content Placeholder 2">
            <a:extLst>
              <a:ext uri="{FF2B5EF4-FFF2-40B4-BE49-F238E27FC236}">
                <a16:creationId xmlns:a16="http://schemas.microsoft.com/office/drawing/2014/main" id="{B0049769-7A65-E84A-975A-957EDE8EF751}"/>
              </a:ext>
            </a:extLst>
          </p:cNvPr>
          <p:cNvSpPr>
            <a:spLocks noGrp="1"/>
          </p:cNvSpPr>
          <p:nvPr>
            <p:ph idx="1"/>
          </p:nvPr>
        </p:nvSpPr>
        <p:spPr/>
        <p:txBody>
          <a:bodyPr>
            <a:normAutofit/>
          </a:bodyPr>
          <a:lstStyle/>
          <a:p>
            <a:r>
              <a:rPr lang="en-US" sz="2800" dirty="0"/>
              <a:t>There are four main plots that explain a lot about your data:</a:t>
            </a:r>
          </a:p>
          <a:p>
            <a:pPr lvl="1"/>
            <a:r>
              <a:rPr lang="en-US" sz="2400" dirty="0"/>
              <a:t>The histogram of p values</a:t>
            </a:r>
          </a:p>
          <a:p>
            <a:pPr lvl="1"/>
            <a:r>
              <a:rPr lang="en-US" sz="2400" dirty="0"/>
              <a:t>The MA plot</a:t>
            </a:r>
          </a:p>
          <a:p>
            <a:pPr lvl="1"/>
            <a:r>
              <a:rPr lang="en-US" sz="2400" dirty="0"/>
              <a:t>An ordination plot</a:t>
            </a:r>
          </a:p>
          <a:p>
            <a:pPr lvl="1"/>
            <a:r>
              <a:rPr lang="en-US" sz="2400" dirty="0"/>
              <a:t>A heatmap</a:t>
            </a:r>
          </a:p>
          <a:p>
            <a:pPr lvl="1"/>
            <a:endParaRPr lang="en-US" sz="2400" dirty="0"/>
          </a:p>
        </p:txBody>
      </p:sp>
    </p:spTree>
    <p:extLst>
      <p:ext uri="{BB962C8B-B14F-4D97-AF65-F5344CB8AC3E}">
        <p14:creationId xmlns:p14="http://schemas.microsoft.com/office/powerpoint/2010/main" val="27503450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D1E74-7D1B-4C46-AEC9-FB24FC6567D6}"/>
              </a:ext>
            </a:extLst>
          </p:cNvPr>
          <p:cNvSpPr>
            <a:spLocks noGrp="1"/>
          </p:cNvSpPr>
          <p:nvPr>
            <p:ph type="title"/>
          </p:nvPr>
        </p:nvSpPr>
        <p:spPr/>
        <p:txBody>
          <a:bodyPr/>
          <a:lstStyle/>
          <a:p>
            <a:r>
              <a:rPr lang="en-US" dirty="0"/>
              <a:t>Exploring the results</a:t>
            </a:r>
          </a:p>
        </p:txBody>
      </p:sp>
      <p:sp>
        <p:nvSpPr>
          <p:cNvPr id="3" name="Content Placeholder 2">
            <a:extLst>
              <a:ext uri="{FF2B5EF4-FFF2-40B4-BE49-F238E27FC236}">
                <a16:creationId xmlns:a16="http://schemas.microsoft.com/office/drawing/2014/main" id="{94F5294D-00C6-064A-BB67-49B181017E3D}"/>
              </a:ext>
            </a:extLst>
          </p:cNvPr>
          <p:cNvSpPr>
            <a:spLocks noGrp="1"/>
          </p:cNvSpPr>
          <p:nvPr>
            <p:ph idx="1"/>
          </p:nvPr>
        </p:nvSpPr>
        <p:spPr>
          <a:xfrm>
            <a:off x="208866" y="2065598"/>
            <a:ext cx="5578476" cy="3861911"/>
          </a:xfrm>
        </p:spPr>
        <p:txBody>
          <a:bodyPr>
            <a:normAutofit/>
          </a:bodyPr>
          <a:lstStyle/>
          <a:p>
            <a:r>
              <a:rPr lang="en-US" sz="2400" dirty="0"/>
              <a:t>The left hand peak is differentially expressed genes.</a:t>
            </a:r>
          </a:p>
          <a:p>
            <a:r>
              <a:rPr lang="en-US" sz="2400" dirty="0"/>
              <a:t>Background is right hand.</a:t>
            </a:r>
          </a:p>
          <a:p>
            <a:r>
              <a:rPr lang="en-US" sz="2400" dirty="0" err="1"/>
              <a:t>Pvalue</a:t>
            </a:r>
            <a:r>
              <a:rPr lang="en-US" sz="2400" dirty="0"/>
              <a:t> &lt; 0.01 ~ 990 genes.</a:t>
            </a:r>
          </a:p>
          <a:p>
            <a:r>
              <a:rPr lang="en-US" sz="2400" dirty="0"/>
              <a:t>The background is around 100 genes.</a:t>
            </a:r>
          </a:p>
          <a:p>
            <a:r>
              <a:rPr lang="en-US" sz="2400" dirty="0"/>
              <a:t>This suggests 10% FDR.</a:t>
            </a:r>
          </a:p>
          <a:p>
            <a:r>
              <a:rPr lang="en-US" sz="2400" dirty="0"/>
              <a:t>A shifted background distribution could indicate batch effects.</a:t>
            </a:r>
          </a:p>
        </p:txBody>
      </p:sp>
      <p:pic>
        <p:nvPicPr>
          <p:cNvPr id="4" name="Picture 3">
            <a:extLst>
              <a:ext uri="{FF2B5EF4-FFF2-40B4-BE49-F238E27FC236}">
                <a16:creationId xmlns:a16="http://schemas.microsoft.com/office/drawing/2014/main" id="{AFFA346C-984C-034C-B5C5-68F3ED826003}"/>
              </a:ext>
            </a:extLst>
          </p:cNvPr>
          <p:cNvPicPr>
            <a:picLocks noChangeAspect="1"/>
          </p:cNvPicPr>
          <p:nvPr/>
        </p:nvPicPr>
        <p:blipFill>
          <a:blip r:embed="rId2"/>
          <a:stretch>
            <a:fillRect/>
          </a:stretch>
        </p:blipFill>
        <p:spPr>
          <a:xfrm>
            <a:off x="120650" y="1227398"/>
            <a:ext cx="8902700" cy="838200"/>
          </a:xfrm>
          <a:prstGeom prst="rect">
            <a:avLst/>
          </a:prstGeom>
        </p:spPr>
      </p:pic>
      <p:pic>
        <p:nvPicPr>
          <p:cNvPr id="5" name="Picture 4">
            <a:extLst>
              <a:ext uri="{FF2B5EF4-FFF2-40B4-BE49-F238E27FC236}">
                <a16:creationId xmlns:a16="http://schemas.microsoft.com/office/drawing/2014/main" id="{66FBDD84-DCA6-4D4E-A463-E44576328674}"/>
              </a:ext>
            </a:extLst>
          </p:cNvPr>
          <p:cNvPicPr>
            <a:picLocks noChangeAspect="1"/>
          </p:cNvPicPr>
          <p:nvPr/>
        </p:nvPicPr>
        <p:blipFill>
          <a:blip r:embed="rId3"/>
          <a:stretch>
            <a:fillRect/>
          </a:stretch>
        </p:blipFill>
        <p:spPr>
          <a:xfrm>
            <a:off x="5663035" y="2306820"/>
            <a:ext cx="3484623" cy="3235721"/>
          </a:xfrm>
          <a:prstGeom prst="rect">
            <a:avLst/>
          </a:prstGeom>
        </p:spPr>
      </p:pic>
    </p:spTree>
    <p:extLst>
      <p:ext uri="{BB962C8B-B14F-4D97-AF65-F5344CB8AC3E}">
        <p14:creationId xmlns:p14="http://schemas.microsoft.com/office/powerpoint/2010/main" val="32952792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D1E81B-5C9B-9740-9E2F-A8A498D7F3C0}"/>
              </a:ext>
            </a:extLst>
          </p:cNvPr>
          <p:cNvSpPr>
            <a:spLocks noGrp="1"/>
          </p:cNvSpPr>
          <p:nvPr>
            <p:ph idx="1"/>
          </p:nvPr>
        </p:nvSpPr>
        <p:spPr>
          <a:xfrm>
            <a:off x="208866" y="2095018"/>
            <a:ext cx="4247387" cy="3832491"/>
          </a:xfrm>
        </p:spPr>
        <p:txBody>
          <a:bodyPr>
            <a:normAutofit/>
          </a:bodyPr>
          <a:lstStyle/>
          <a:p>
            <a:r>
              <a:rPr lang="en-US" sz="2400" dirty="0"/>
              <a:t>Fold changes vs mean of size-factor normalized counts</a:t>
            </a:r>
          </a:p>
          <a:p>
            <a:r>
              <a:rPr lang="en-US" sz="2400" dirty="0"/>
              <a:t>Log scale for both axes</a:t>
            </a:r>
          </a:p>
          <a:p>
            <a:r>
              <a:rPr lang="en-US" sz="2400" dirty="0"/>
              <a:t>Blue points are significant genes</a:t>
            </a:r>
          </a:p>
          <a:p>
            <a:pPr marL="0" indent="0">
              <a:buNone/>
            </a:pPr>
            <a:endParaRPr lang="en-US" sz="2400" dirty="0"/>
          </a:p>
        </p:txBody>
      </p:sp>
      <p:pic>
        <p:nvPicPr>
          <p:cNvPr id="5" name="Picture 4">
            <a:extLst>
              <a:ext uri="{FF2B5EF4-FFF2-40B4-BE49-F238E27FC236}">
                <a16:creationId xmlns:a16="http://schemas.microsoft.com/office/drawing/2014/main" id="{FD3123A1-E206-4B4D-8E26-702BD8CDB8B9}"/>
              </a:ext>
            </a:extLst>
          </p:cNvPr>
          <p:cNvPicPr>
            <a:picLocks noChangeAspect="1"/>
          </p:cNvPicPr>
          <p:nvPr/>
        </p:nvPicPr>
        <p:blipFill>
          <a:blip r:embed="rId2"/>
          <a:stretch>
            <a:fillRect/>
          </a:stretch>
        </p:blipFill>
        <p:spPr>
          <a:xfrm>
            <a:off x="4687749" y="2095018"/>
            <a:ext cx="4247385" cy="3613798"/>
          </a:xfrm>
          <a:prstGeom prst="rect">
            <a:avLst/>
          </a:prstGeom>
        </p:spPr>
      </p:pic>
      <p:sp>
        <p:nvSpPr>
          <p:cNvPr id="6" name="Title 1">
            <a:extLst>
              <a:ext uri="{FF2B5EF4-FFF2-40B4-BE49-F238E27FC236}">
                <a16:creationId xmlns:a16="http://schemas.microsoft.com/office/drawing/2014/main" id="{F59B1E6F-A8CC-C54E-98A2-DA34A38FFEB4}"/>
              </a:ext>
            </a:extLst>
          </p:cNvPr>
          <p:cNvSpPr>
            <a:spLocks noGrp="1"/>
          </p:cNvSpPr>
          <p:nvPr>
            <p:ph type="title"/>
          </p:nvPr>
        </p:nvSpPr>
        <p:spPr>
          <a:xfrm>
            <a:off x="196458" y="204468"/>
            <a:ext cx="5437168" cy="781708"/>
          </a:xfrm>
        </p:spPr>
        <p:txBody>
          <a:bodyPr/>
          <a:lstStyle/>
          <a:p>
            <a:r>
              <a:rPr lang="en-US" dirty="0"/>
              <a:t>Exploring the results</a:t>
            </a:r>
          </a:p>
        </p:txBody>
      </p:sp>
      <p:pic>
        <p:nvPicPr>
          <p:cNvPr id="7" name="Picture 6">
            <a:extLst>
              <a:ext uri="{FF2B5EF4-FFF2-40B4-BE49-F238E27FC236}">
                <a16:creationId xmlns:a16="http://schemas.microsoft.com/office/drawing/2014/main" id="{6D3C2AC4-A918-5D40-973E-F72E263E00C2}"/>
              </a:ext>
            </a:extLst>
          </p:cNvPr>
          <p:cNvPicPr>
            <a:picLocks noChangeAspect="1"/>
          </p:cNvPicPr>
          <p:nvPr/>
        </p:nvPicPr>
        <p:blipFill>
          <a:blip r:embed="rId3"/>
          <a:stretch>
            <a:fillRect/>
          </a:stretch>
        </p:blipFill>
        <p:spPr>
          <a:xfrm>
            <a:off x="0" y="1401546"/>
            <a:ext cx="9144000" cy="570707"/>
          </a:xfrm>
          <a:prstGeom prst="rect">
            <a:avLst/>
          </a:prstGeom>
        </p:spPr>
      </p:pic>
    </p:spTree>
    <p:extLst>
      <p:ext uri="{BB962C8B-B14F-4D97-AF65-F5344CB8AC3E}">
        <p14:creationId xmlns:p14="http://schemas.microsoft.com/office/powerpoint/2010/main" val="404227593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35D37-9B4B-0842-A4BB-DC86E68CAD26}"/>
              </a:ext>
            </a:extLst>
          </p:cNvPr>
          <p:cNvSpPr>
            <a:spLocks noGrp="1"/>
          </p:cNvSpPr>
          <p:nvPr>
            <p:ph type="title"/>
          </p:nvPr>
        </p:nvSpPr>
        <p:spPr/>
        <p:txBody>
          <a:bodyPr/>
          <a:lstStyle/>
          <a:p>
            <a:r>
              <a:rPr lang="en-US" dirty="0"/>
              <a:t>Shrinkage estimation</a:t>
            </a:r>
          </a:p>
        </p:txBody>
      </p:sp>
      <p:pic>
        <p:nvPicPr>
          <p:cNvPr id="4" name="Picture 3">
            <a:extLst>
              <a:ext uri="{FF2B5EF4-FFF2-40B4-BE49-F238E27FC236}">
                <a16:creationId xmlns:a16="http://schemas.microsoft.com/office/drawing/2014/main" id="{EB99E08E-2BC6-D746-9C4F-B60F6AAF95FA}"/>
              </a:ext>
            </a:extLst>
          </p:cNvPr>
          <p:cNvPicPr>
            <a:picLocks noChangeAspect="1"/>
          </p:cNvPicPr>
          <p:nvPr/>
        </p:nvPicPr>
        <p:blipFill>
          <a:blip r:embed="rId2"/>
          <a:stretch>
            <a:fillRect/>
          </a:stretch>
        </p:blipFill>
        <p:spPr>
          <a:xfrm>
            <a:off x="3670300" y="1616044"/>
            <a:ext cx="5219700" cy="4010055"/>
          </a:xfrm>
          <a:prstGeom prst="rect">
            <a:avLst/>
          </a:prstGeom>
        </p:spPr>
      </p:pic>
      <p:sp>
        <p:nvSpPr>
          <p:cNvPr id="5" name="Content Placeholder 2">
            <a:extLst>
              <a:ext uri="{FF2B5EF4-FFF2-40B4-BE49-F238E27FC236}">
                <a16:creationId xmlns:a16="http://schemas.microsoft.com/office/drawing/2014/main" id="{8A99C60D-B1D6-3744-B1A1-48C59C70E444}"/>
              </a:ext>
            </a:extLst>
          </p:cNvPr>
          <p:cNvSpPr>
            <a:spLocks noGrp="1"/>
          </p:cNvSpPr>
          <p:nvPr>
            <p:ph idx="1"/>
          </p:nvPr>
        </p:nvSpPr>
        <p:spPr>
          <a:xfrm>
            <a:off x="208866" y="1401546"/>
            <a:ext cx="3461434" cy="4525963"/>
          </a:xfrm>
        </p:spPr>
        <p:txBody>
          <a:bodyPr>
            <a:normAutofit/>
          </a:bodyPr>
          <a:lstStyle/>
          <a:p>
            <a:r>
              <a:rPr lang="en-GB" sz="2400" dirty="0"/>
              <a:t>Weak genes have exaggerated effect sizes</a:t>
            </a:r>
            <a:endParaRPr lang="en-US" sz="2400" dirty="0"/>
          </a:p>
        </p:txBody>
      </p:sp>
    </p:spTree>
    <p:extLst>
      <p:ext uri="{BB962C8B-B14F-4D97-AF65-F5344CB8AC3E}">
        <p14:creationId xmlns:p14="http://schemas.microsoft.com/office/powerpoint/2010/main" val="24879719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35D37-9B4B-0842-A4BB-DC86E68CAD26}"/>
              </a:ext>
            </a:extLst>
          </p:cNvPr>
          <p:cNvSpPr>
            <a:spLocks noGrp="1"/>
          </p:cNvSpPr>
          <p:nvPr>
            <p:ph type="title"/>
          </p:nvPr>
        </p:nvSpPr>
        <p:spPr/>
        <p:txBody>
          <a:bodyPr/>
          <a:lstStyle/>
          <a:p>
            <a:r>
              <a:rPr lang="en-US" dirty="0"/>
              <a:t>Shrinkage estimation</a:t>
            </a:r>
          </a:p>
        </p:txBody>
      </p:sp>
      <p:pic>
        <p:nvPicPr>
          <p:cNvPr id="3" name="Picture 2">
            <a:extLst>
              <a:ext uri="{FF2B5EF4-FFF2-40B4-BE49-F238E27FC236}">
                <a16:creationId xmlns:a16="http://schemas.microsoft.com/office/drawing/2014/main" id="{5543CAAD-BB8B-914B-AFA6-C38902C60D5E}"/>
              </a:ext>
            </a:extLst>
          </p:cNvPr>
          <p:cNvPicPr>
            <a:picLocks noChangeAspect="1"/>
          </p:cNvPicPr>
          <p:nvPr/>
        </p:nvPicPr>
        <p:blipFill>
          <a:blip r:embed="rId2"/>
          <a:stretch>
            <a:fillRect/>
          </a:stretch>
        </p:blipFill>
        <p:spPr>
          <a:xfrm>
            <a:off x="800100" y="1793836"/>
            <a:ext cx="7543800" cy="3989607"/>
          </a:xfrm>
          <a:prstGeom prst="rect">
            <a:avLst/>
          </a:prstGeom>
        </p:spPr>
      </p:pic>
    </p:spTree>
    <p:extLst>
      <p:ext uri="{BB962C8B-B14F-4D97-AF65-F5344CB8AC3E}">
        <p14:creationId xmlns:p14="http://schemas.microsoft.com/office/powerpoint/2010/main" val="72526152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13EA550-2F9F-8E4F-ABAF-C1AD220EECC0}"/>
              </a:ext>
            </a:extLst>
          </p:cNvPr>
          <p:cNvSpPr>
            <a:spLocks noGrp="1"/>
          </p:cNvSpPr>
          <p:nvPr>
            <p:ph idx="1"/>
          </p:nvPr>
        </p:nvSpPr>
        <p:spPr/>
        <p:txBody>
          <a:bodyPr/>
          <a:lstStyle/>
          <a:p>
            <a:r>
              <a:rPr lang="en-US" dirty="0"/>
              <a:t>Fit GLM for all genes without shrinkage</a:t>
            </a:r>
          </a:p>
          <a:p>
            <a:r>
              <a:rPr lang="en-US" dirty="0"/>
              <a:t>Estimate normal empirical-Bayes prior from non-intercept coefficients</a:t>
            </a:r>
          </a:p>
          <a:p>
            <a:r>
              <a:rPr lang="en-US" dirty="0"/>
              <a:t>Add log prior to the GLMs log likelihoods results in a ridge penalty</a:t>
            </a:r>
          </a:p>
          <a:p>
            <a:r>
              <a:rPr lang="en-US" dirty="0"/>
              <a:t>Fit GLMs again now with penalized likelihoods to get shrunken coefficients</a:t>
            </a:r>
          </a:p>
        </p:txBody>
      </p:sp>
      <p:sp>
        <p:nvSpPr>
          <p:cNvPr id="4" name="Title 1">
            <a:extLst>
              <a:ext uri="{FF2B5EF4-FFF2-40B4-BE49-F238E27FC236}">
                <a16:creationId xmlns:a16="http://schemas.microsoft.com/office/drawing/2014/main" id="{2B6C8FEC-52D0-D241-8695-14E70D0A3A3E}"/>
              </a:ext>
            </a:extLst>
          </p:cNvPr>
          <p:cNvSpPr txBox="1">
            <a:spLocks/>
          </p:cNvSpPr>
          <p:nvPr/>
        </p:nvSpPr>
        <p:spPr>
          <a:xfrm>
            <a:off x="348858" y="102868"/>
            <a:ext cx="543716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dirty="0"/>
              <a:t>Shrinkage estimation</a:t>
            </a:r>
          </a:p>
        </p:txBody>
      </p:sp>
    </p:spTree>
    <p:extLst>
      <p:ext uri="{BB962C8B-B14F-4D97-AF65-F5344CB8AC3E}">
        <p14:creationId xmlns:p14="http://schemas.microsoft.com/office/powerpoint/2010/main" val="36998403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BFA498-7E81-D948-9245-F098DA308914}"/>
              </a:ext>
            </a:extLst>
          </p:cNvPr>
          <p:cNvSpPr>
            <a:spLocks noGrp="1"/>
          </p:cNvSpPr>
          <p:nvPr>
            <p:ph idx="1"/>
          </p:nvPr>
        </p:nvSpPr>
        <p:spPr>
          <a:xfrm>
            <a:off x="208866" y="2189210"/>
            <a:ext cx="4363134" cy="3738299"/>
          </a:xfrm>
        </p:spPr>
        <p:txBody>
          <a:bodyPr>
            <a:normAutofit/>
          </a:bodyPr>
          <a:lstStyle/>
          <a:p>
            <a:r>
              <a:rPr lang="en-US" sz="2400" dirty="0"/>
              <a:t>PCA is a high dimensional reduction technique </a:t>
            </a:r>
          </a:p>
          <a:p>
            <a:r>
              <a:rPr lang="en-US" sz="2400" dirty="0"/>
              <a:t>Variance plotted on each PC loadings</a:t>
            </a:r>
          </a:p>
          <a:p>
            <a:r>
              <a:rPr lang="en-US" sz="2400" dirty="0"/>
              <a:t>Further info: </a:t>
            </a:r>
            <a:r>
              <a:rPr lang="en-US" sz="2400" dirty="0">
                <a:hlinkClick r:id="rId2"/>
              </a:rPr>
              <a:t>https://builtin.com/data-science/step-step-explanation-principal-component-analysis</a:t>
            </a:r>
            <a:r>
              <a:rPr lang="en-US" sz="2400" dirty="0"/>
              <a:t> </a:t>
            </a:r>
          </a:p>
        </p:txBody>
      </p:sp>
      <p:pic>
        <p:nvPicPr>
          <p:cNvPr id="4" name="Picture 3">
            <a:extLst>
              <a:ext uri="{FF2B5EF4-FFF2-40B4-BE49-F238E27FC236}">
                <a16:creationId xmlns:a16="http://schemas.microsoft.com/office/drawing/2014/main" id="{0CB3AE06-F5B5-FE48-89AE-0D8F2695BB41}"/>
              </a:ext>
            </a:extLst>
          </p:cNvPr>
          <p:cNvPicPr>
            <a:picLocks noChangeAspect="1"/>
          </p:cNvPicPr>
          <p:nvPr/>
        </p:nvPicPr>
        <p:blipFill>
          <a:blip r:embed="rId3"/>
          <a:stretch>
            <a:fillRect/>
          </a:stretch>
        </p:blipFill>
        <p:spPr>
          <a:xfrm>
            <a:off x="4572000" y="2633651"/>
            <a:ext cx="4813300" cy="2616200"/>
          </a:xfrm>
          <a:prstGeom prst="rect">
            <a:avLst/>
          </a:prstGeom>
        </p:spPr>
      </p:pic>
      <p:sp>
        <p:nvSpPr>
          <p:cNvPr id="5" name="Title 1">
            <a:extLst>
              <a:ext uri="{FF2B5EF4-FFF2-40B4-BE49-F238E27FC236}">
                <a16:creationId xmlns:a16="http://schemas.microsoft.com/office/drawing/2014/main" id="{BA9B78D4-3DFC-6B4C-B33C-07AF42D0AD43}"/>
              </a:ext>
            </a:extLst>
          </p:cNvPr>
          <p:cNvSpPr>
            <a:spLocks noGrp="1"/>
          </p:cNvSpPr>
          <p:nvPr>
            <p:ph type="title"/>
          </p:nvPr>
        </p:nvSpPr>
        <p:spPr>
          <a:xfrm>
            <a:off x="196458" y="204468"/>
            <a:ext cx="5437168" cy="781708"/>
          </a:xfrm>
        </p:spPr>
        <p:txBody>
          <a:bodyPr/>
          <a:lstStyle/>
          <a:p>
            <a:r>
              <a:rPr lang="en-US" dirty="0"/>
              <a:t>Exploring the results</a:t>
            </a:r>
          </a:p>
        </p:txBody>
      </p:sp>
      <p:pic>
        <p:nvPicPr>
          <p:cNvPr id="6" name="Picture 5">
            <a:extLst>
              <a:ext uri="{FF2B5EF4-FFF2-40B4-BE49-F238E27FC236}">
                <a16:creationId xmlns:a16="http://schemas.microsoft.com/office/drawing/2014/main" id="{985C450E-EA38-4848-90CA-5588C4A52C01}"/>
              </a:ext>
            </a:extLst>
          </p:cNvPr>
          <p:cNvPicPr>
            <a:picLocks noChangeAspect="1"/>
          </p:cNvPicPr>
          <p:nvPr/>
        </p:nvPicPr>
        <p:blipFill>
          <a:blip r:embed="rId4"/>
          <a:stretch>
            <a:fillRect/>
          </a:stretch>
        </p:blipFill>
        <p:spPr>
          <a:xfrm>
            <a:off x="208866" y="1219393"/>
            <a:ext cx="9080500" cy="736600"/>
          </a:xfrm>
          <a:prstGeom prst="rect">
            <a:avLst/>
          </a:prstGeom>
        </p:spPr>
      </p:pic>
    </p:spTree>
    <p:extLst>
      <p:ext uri="{BB962C8B-B14F-4D97-AF65-F5344CB8AC3E}">
        <p14:creationId xmlns:p14="http://schemas.microsoft.com/office/powerpoint/2010/main" val="11816114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834CD-DA60-514F-B769-05EF4CB690DD}"/>
              </a:ext>
            </a:extLst>
          </p:cNvPr>
          <p:cNvSpPr>
            <a:spLocks noGrp="1"/>
          </p:cNvSpPr>
          <p:nvPr>
            <p:ph type="title"/>
          </p:nvPr>
        </p:nvSpPr>
        <p:spPr/>
        <p:txBody>
          <a:bodyPr/>
          <a:lstStyle/>
          <a:p>
            <a:r>
              <a:rPr lang="en-US" dirty="0"/>
              <a:t>Log normal distribution</a:t>
            </a:r>
          </a:p>
        </p:txBody>
      </p:sp>
      <p:sp>
        <p:nvSpPr>
          <p:cNvPr id="3" name="Content Placeholder 2">
            <a:extLst>
              <a:ext uri="{FF2B5EF4-FFF2-40B4-BE49-F238E27FC236}">
                <a16:creationId xmlns:a16="http://schemas.microsoft.com/office/drawing/2014/main" id="{318FD371-BB1E-2C44-8809-8A0137497402}"/>
              </a:ext>
            </a:extLst>
          </p:cNvPr>
          <p:cNvSpPr>
            <a:spLocks noGrp="1"/>
          </p:cNvSpPr>
          <p:nvPr>
            <p:ph idx="1"/>
          </p:nvPr>
        </p:nvSpPr>
        <p:spPr>
          <a:xfrm>
            <a:off x="208866" y="1481559"/>
            <a:ext cx="4363134" cy="4445950"/>
          </a:xfrm>
        </p:spPr>
        <p:txBody>
          <a:bodyPr>
            <a:normAutofit/>
          </a:bodyPr>
          <a:lstStyle/>
          <a:p>
            <a:r>
              <a:rPr lang="en-US" sz="2400" dirty="0"/>
              <a:t>Probability distribution of a random variable whose logarithm is normally distributed.</a:t>
            </a:r>
          </a:p>
          <a:p>
            <a:r>
              <a:rPr lang="en-US" sz="2400" dirty="0"/>
              <a:t>Y = ln(X) has a normal distribution</a:t>
            </a:r>
          </a:p>
        </p:txBody>
      </p:sp>
      <p:pic>
        <p:nvPicPr>
          <p:cNvPr id="2050" name="Picture 2" descr="Plot of the Lognormal PDF">
            <a:extLst>
              <a:ext uri="{FF2B5EF4-FFF2-40B4-BE49-F238E27FC236}">
                <a16:creationId xmlns:a16="http://schemas.microsoft.com/office/drawing/2014/main" id="{19633B42-C283-EA4E-9EA7-F053400F1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1637510"/>
            <a:ext cx="4054033" cy="40540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89902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30E4E3-D000-A44B-8485-76578A2C8FEB}"/>
              </a:ext>
            </a:extLst>
          </p:cNvPr>
          <p:cNvSpPr>
            <a:spLocks noGrp="1"/>
          </p:cNvSpPr>
          <p:nvPr>
            <p:ph idx="1"/>
          </p:nvPr>
        </p:nvSpPr>
        <p:spPr>
          <a:xfrm>
            <a:off x="208866" y="2754775"/>
            <a:ext cx="5173362" cy="2223610"/>
          </a:xfrm>
        </p:spPr>
        <p:txBody>
          <a:bodyPr>
            <a:normAutofit/>
          </a:bodyPr>
          <a:lstStyle/>
          <a:p>
            <a:r>
              <a:rPr lang="en-US" sz="2400" dirty="0"/>
              <a:t>Heatmaps can be a powerful way of visualizing a subset of genes.</a:t>
            </a:r>
          </a:p>
          <a:p>
            <a:r>
              <a:rPr lang="en-US" sz="2400" dirty="0"/>
              <a:t>Also dendrogram is very useful for understanding sample and meta data associations.</a:t>
            </a:r>
          </a:p>
        </p:txBody>
      </p:sp>
      <p:sp>
        <p:nvSpPr>
          <p:cNvPr id="4" name="Title 1">
            <a:extLst>
              <a:ext uri="{FF2B5EF4-FFF2-40B4-BE49-F238E27FC236}">
                <a16:creationId xmlns:a16="http://schemas.microsoft.com/office/drawing/2014/main" id="{C067C1DA-F904-F94C-B19B-D4BD63127D7A}"/>
              </a:ext>
            </a:extLst>
          </p:cNvPr>
          <p:cNvSpPr>
            <a:spLocks noGrp="1"/>
          </p:cNvSpPr>
          <p:nvPr>
            <p:ph type="title"/>
          </p:nvPr>
        </p:nvSpPr>
        <p:spPr>
          <a:xfrm>
            <a:off x="196458" y="204468"/>
            <a:ext cx="5437168" cy="781708"/>
          </a:xfrm>
        </p:spPr>
        <p:txBody>
          <a:bodyPr/>
          <a:lstStyle/>
          <a:p>
            <a:r>
              <a:rPr lang="en-US" dirty="0"/>
              <a:t>Exploring the results</a:t>
            </a:r>
          </a:p>
        </p:txBody>
      </p:sp>
      <p:pic>
        <p:nvPicPr>
          <p:cNvPr id="5" name="Picture 4">
            <a:extLst>
              <a:ext uri="{FF2B5EF4-FFF2-40B4-BE49-F238E27FC236}">
                <a16:creationId xmlns:a16="http://schemas.microsoft.com/office/drawing/2014/main" id="{39B7594A-FF08-7A4E-89AB-B902589ADD71}"/>
              </a:ext>
            </a:extLst>
          </p:cNvPr>
          <p:cNvPicPr>
            <a:picLocks noChangeAspect="1"/>
          </p:cNvPicPr>
          <p:nvPr/>
        </p:nvPicPr>
        <p:blipFill>
          <a:blip r:embed="rId2"/>
          <a:stretch>
            <a:fillRect/>
          </a:stretch>
        </p:blipFill>
        <p:spPr>
          <a:xfrm>
            <a:off x="5561964" y="1282674"/>
            <a:ext cx="3373170" cy="4763706"/>
          </a:xfrm>
          <a:prstGeom prst="rect">
            <a:avLst/>
          </a:prstGeom>
        </p:spPr>
      </p:pic>
      <p:pic>
        <p:nvPicPr>
          <p:cNvPr id="6" name="Picture 5">
            <a:extLst>
              <a:ext uri="{FF2B5EF4-FFF2-40B4-BE49-F238E27FC236}">
                <a16:creationId xmlns:a16="http://schemas.microsoft.com/office/drawing/2014/main" id="{EF9677F5-F26E-F64E-9EF1-A301B3A4CE73}"/>
              </a:ext>
            </a:extLst>
          </p:cNvPr>
          <p:cNvPicPr>
            <a:picLocks noChangeAspect="1"/>
          </p:cNvPicPr>
          <p:nvPr/>
        </p:nvPicPr>
        <p:blipFill>
          <a:blip r:embed="rId3"/>
          <a:stretch>
            <a:fillRect/>
          </a:stretch>
        </p:blipFill>
        <p:spPr>
          <a:xfrm>
            <a:off x="196458" y="1066541"/>
            <a:ext cx="5450954" cy="1375717"/>
          </a:xfrm>
          <a:prstGeom prst="rect">
            <a:avLst/>
          </a:prstGeom>
        </p:spPr>
      </p:pic>
    </p:spTree>
    <p:extLst>
      <p:ext uri="{BB962C8B-B14F-4D97-AF65-F5344CB8AC3E}">
        <p14:creationId xmlns:p14="http://schemas.microsoft.com/office/powerpoint/2010/main" val="12289782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F358C-9A56-3A48-B691-FCB7A64A4546}"/>
              </a:ext>
            </a:extLst>
          </p:cNvPr>
          <p:cNvSpPr>
            <a:spLocks noGrp="1"/>
          </p:cNvSpPr>
          <p:nvPr>
            <p:ph type="title"/>
          </p:nvPr>
        </p:nvSpPr>
        <p:spPr/>
        <p:txBody>
          <a:bodyPr/>
          <a:lstStyle/>
          <a:p>
            <a:r>
              <a:rPr lang="en-US" dirty="0"/>
              <a:t>Dealing with outliers</a:t>
            </a:r>
          </a:p>
        </p:txBody>
      </p:sp>
      <p:sp>
        <p:nvSpPr>
          <p:cNvPr id="3" name="Content Placeholder 2">
            <a:extLst>
              <a:ext uri="{FF2B5EF4-FFF2-40B4-BE49-F238E27FC236}">
                <a16:creationId xmlns:a16="http://schemas.microsoft.com/office/drawing/2014/main" id="{0716E010-D5D2-104A-ADF0-507690C6F1FF}"/>
              </a:ext>
            </a:extLst>
          </p:cNvPr>
          <p:cNvSpPr>
            <a:spLocks noGrp="1"/>
          </p:cNvSpPr>
          <p:nvPr>
            <p:ph idx="1"/>
          </p:nvPr>
        </p:nvSpPr>
        <p:spPr/>
        <p:txBody>
          <a:bodyPr>
            <a:normAutofit/>
          </a:bodyPr>
          <a:lstStyle/>
          <a:p>
            <a:r>
              <a:rPr lang="en-US" sz="2400" dirty="0"/>
              <a:t>Sometimes data can contain very large counts that appear unrelated to the experimental design</a:t>
            </a:r>
          </a:p>
          <a:p>
            <a:r>
              <a:rPr lang="en-US" sz="2400" dirty="0"/>
              <a:t>Outliers arise for many reasons – technical experimental artefacts</a:t>
            </a:r>
          </a:p>
          <a:p>
            <a:r>
              <a:rPr lang="en-US" sz="2400" dirty="0"/>
              <a:t>A diagnostic test for outliers is Cook’s distance</a:t>
            </a:r>
          </a:p>
          <a:p>
            <a:r>
              <a:rPr lang="en-US" sz="2400" dirty="0"/>
              <a:t>Cook’s distance is a measure of how much a single sample is influencing the fitted coefficients for a gene</a:t>
            </a:r>
          </a:p>
        </p:txBody>
      </p:sp>
    </p:spTree>
    <p:extLst>
      <p:ext uri="{BB962C8B-B14F-4D97-AF65-F5344CB8AC3E}">
        <p14:creationId xmlns:p14="http://schemas.microsoft.com/office/powerpoint/2010/main" val="79652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BB29A7-5237-8B46-9E90-B0D5A2EF2A47}"/>
              </a:ext>
            </a:extLst>
          </p:cNvPr>
          <p:cNvSpPr>
            <a:spLocks noGrp="1"/>
          </p:cNvSpPr>
          <p:nvPr>
            <p:ph idx="1"/>
          </p:nvPr>
        </p:nvSpPr>
        <p:spPr>
          <a:xfrm>
            <a:off x="208866" y="1415194"/>
            <a:ext cx="8229600" cy="4525963"/>
          </a:xfrm>
        </p:spPr>
        <p:txBody>
          <a:bodyPr>
            <a:normAutofit/>
          </a:bodyPr>
          <a:lstStyle/>
          <a:p>
            <a:r>
              <a:rPr lang="en-GB" sz="2400" dirty="0"/>
              <a:t>a </a:t>
            </a:r>
            <a:r>
              <a:rPr lang="en-GB" sz="2400" dirty="0">
                <a:hlinkClick r:id="rId3" tooltip="Discrete probability distribution"/>
              </a:rPr>
              <a:t>discrete probability distribution</a:t>
            </a:r>
            <a:r>
              <a:rPr lang="en-GB" sz="2400" dirty="0"/>
              <a:t> that expresses the probability of a given number of events occurring in a fixed interval of time or space if these events occur with a known constant mean rate and </a:t>
            </a:r>
            <a:r>
              <a:rPr lang="en-GB" sz="2400" dirty="0">
                <a:hlinkClick r:id="rId4" tooltip="Statistical independence"/>
              </a:rPr>
              <a:t>independently</a:t>
            </a:r>
            <a:r>
              <a:rPr lang="en-GB" sz="2400" dirty="0"/>
              <a:t> of the time since the last event</a:t>
            </a:r>
            <a:endParaRPr lang="en-US" sz="2400" dirty="0"/>
          </a:p>
        </p:txBody>
      </p:sp>
      <p:sp>
        <p:nvSpPr>
          <p:cNvPr id="5" name="Title 1">
            <a:extLst>
              <a:ext uri="{FF2B5EF4-FFF2-40B4-BE49-F238E27FC236}">
                <a16:creationId xmlns:a16="http://schemas.microsoft.com/office/drawing/2014/main" id="{D3B2C666-6B76-844F-A86F-72705C7E7E41}"/>
              </a:ext>
            </a:extLst>
          </p:cNvPr>
          <p:cNvSpPr txBox="1">
            <a:spLocks/>
          </p:cNvSpPr>
          <p:nvPr/>
        </p:nvSpPr>
        <p:spPr>
          <a:xfrm>
            <a:off x="208866" y="61151"/>
            <a:ext cx="5437168" cy="7817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000" b="0" i="0" kern="1200">
                <a:solidFill>
                  <a:schemeClr val="bg1">
                    <a:lumMod val="50000"/>
                  </a:schemeClr>
                </a:solidFill>
                <a:latin typeface="Arial"/>
                <a:ea typeface="+mj-ea"/>
                <a:cs typeface="Arial"/>
              </a:defRPr>
            </a:lvl1pPr>
          </a:lstStyle>
          <a:p>
            <a:r>
              <a:rPr lang="en-US" dirty="0" err="1"/>
              <a:t>Possion</a:t>
            </a:r>
            <a:r>
              <a:rPr lang="en-US" dirty="0"/>
              <a:t> distribution</a:t>
            </a:r>
          </a:p>
        </p:txBody>
      </p:sp>
      <p:pic>
        <p:nvPicPr>
          <p:cNvPr id="2" name="Picture 2" descr="Poisson distribution - Wikipedia">
            <a:extLst>
              <a:ext uri="{FF2B5EF4-FFF2-40B4-BE49-F238E27FC236}">
                <a16:creationId xmlns:a16="http://schemas.microsoft.com/office/drawing/2014/main" id="{745DF8D7-48A5-344C-AA39-8120C24379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73276" y="3090744"/>
            <a:ext cx="4127500" cy="31877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12CF6916-E6E6-DE45-BDF4-C0756BA3DEBD}"/>
              </a:ext>
            </a:extLst>
          </p:cNvPr>
          <p:cNvSpPr/>
          <p:nvPr/>
        </p:nvSpPr>
        <p:spPr>
          <a:xfrm>
            <a:off x="843224" y="3896184"/>
            <a:ext cx="2842236" cy="2031325"/>
          </a:xfrm>
          <a:prstGeom prst="rect">
            <a:avLst/>
          </a:prstGeom>
        </p:spPr>
        <p:txBody>
          <a:bodyPr wrap="square">
            <a:spAutoFit/>
          </a:bodyPr>
          <a:lstStyle/>
          <a:p>
            <a:r>
              <a:rPr lang="en-GB" dirty="0"/>
              <a:t>The horizontal axis is the index </a:t>
            </a:r>
            <a:r>
              <a:rPr lang="en-GB" i="1" dirty="0"/>
              <a:t>k</a:t>
            </a:r>
            <a:r>
              <a:rPr lang="en-GB" dirty="0"/>
              <a:t>, the number of occurrences. </a:t>
            </a:r>
            <a:r>
              <a:rPr lang="el-GR" i="1" dirty="0"/>
              <a:t>λ</a:t>
            </a:r>
            <a:r>
              <a:rPr lang="el-GR" dirty="0"/>
              <a:t> </a:t>
            </a:r>
            <a:r>
              <a:rPr lang="en-GB" dirty="0"/>
              <a:t>is the expected rate of occurrences. The vertical axis is the probability of </a:t>
            </a:r>
            <a:r>
              <a:rPr lang="en-GB" i="1" dirty="0"/>
              <a:t>k</a:t>
            </a:r>
            <a:r>
              <a:rPr lang="en-GB" dirty="0"/>
              <a:t> occurrences given </a:t>
            </a:r>
            <a:r>
              <a:rPr lang="el-GR" i="1" dirty="0"/>
              <a:t>λ</a:t>
            </a:r>
            <a:r>
              <a:rPr lang="el-GR" dirty="0"/>
              <a:t>.</a:t>
            </a:r>
            <a:endParaRPr lang="en-US" dirty="0"/>
          </a:p>
        </p:txBody>
      </p:sp>
    </p:spTree>
    <p:extLst>
      <p:ext uri="{BB962C8B-B14F-4D97-AF65-F5344CB8AC3E}">
        <p14:creationId xmlns:p14="http://schemas.microsoft.com/office/powerpoint/2010/main" val="373265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1E591-5B4D-3449-B09E-059ABC1CF47E}"/>
              </a:ext>
            </a:extLst>
          </p:cNvPr>
          <p:cNvSpPr>
            <a:spLocks noGrp="1"/>
          </p:cNvSpPr>
          <p:nvPr>
            <p:ph type="title"/>
          </p:nvPr>
        </p:nvSpPr>
        <p:spPr/>
        <p:txBody>
          <a:bodyPr/>
          <a:lstStyle/>
          <a:p>
            <a:r>
              <a:rPr lang="en-US" dirty="0"/>
              <a:t>Bernoulli distribution</a:t>
            </a:r>
          </a:p>
        </p:txBody>
      </p:sp>
      <p:sp>
        <p:nvSpPr>
          <p:cNvPr id="3" name="Content Placeholder 2">
            <a:extLst>
              <a:ext uri="{FF2B5EF4-FFF2-40B4-BE49-F238E27FC236}">
                <a16:creationId xmlns:a16="http://schemas.microsoft.com/office/drawing/2014/main" id="{EDBCF90B-C9A6-4F4F-85B3-818C8052FF59}"/>
              </a:ext>
            </a:extLst>
          </p:cNvPr>
          <p:cNvSpPr>
            <a:spLocks noGrp="1"/>
          </p:cNvSpPr>
          <p:nvPr>
            <p:ph idx="1"/>
          </p:nvPr>
        </p:nvSpPr>
        <p:spPr/>
        <p:txBody>
          <a:bodyPr/>
          <a:lstStyle/>
          <a:p>
            <a:r>
              <a:rPr lang="en-US" dirty="0"/>
              <a:t>Discrete probability distribution of a random variable</a:t>
            </a:r>
          </a:p>
          <a:p>
            <a:endParaRPr lang="en-US" dirty="0"/>
          </a:p>
        </p:txBody>
      </p:sp>
      <p:pic>
        <p:nvPicPr>
          <p:cNvPr id="3074" name="Picture 2" descr="Bernoulli Distribution -- from Wolfram MathWorld">
            <a:extLst>
              <a:ext uri="{FF2B5EF4-FFF2-40B4-BE49-F238E27FC236}">
                <a16:creationId xmlns:a16="http://schemas.microsoft.com/office/drawing/2014/main" id="{63CB9181-BE34-6840-9B68-6DAF9FBD82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5302" y="2908300"/>
            <a:ext cx="4648200" cy="287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5803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EA2BD-2BF7-D24E-B3C9-8A6111F14A57}"/>
              </a:ext>
            </a:extLst>
          </p:cNvPr>
          <p:cNvSpPr>
            <a:spLocks noGrp="1"/>
          </p:cNvSpPr>
          <p:nvPr>
            <p:ph type="title"/>
          </p:nvPr>
        </p:nvSpPr>
        <p:spPr/>
        <p:txBody>
          <a:bodyPr/>
          <a:lstStyle/>
          <a:p>
            <a:r>
              <a:rPr lang="en-US" dirty="0"/>
              <a:t>Negative binomial distribution</a:t>
            </a:r>
          </a:p>
        </p:txBody>
      </p:sp>
      <p:sp>
        <p:nvSpPr>
          <p:cNvPr id="3" name="Content Placeholder 2">
            <a:extLst>
              <a:ext uri="{FF2B5EF4-FFF2-40B4-BE49-F238E27FC236}">
                <a16:creationId xmlns:a16="http://schemas.microsoft.com/office/drawing/2014/main" id="{2B74A7BF-E656-5B42-9529-B4100D1F9FA6}"/>
              </a:ext>
            </a:extLst>
          </p:cNvPr>
          <p:cNvSpPr>
            <a:spLocks noGrp="1"/>
          </p:cNvSpPr>
          <p:nvPr>
            <p:ph idx="1"/>
          </p:nvPr>
        </p:nvSpPr>
        <p:spPr/>
        <p:txBody>
          <a:bodyPr>
            <a:normAutofit/>
          </a:bodyPr>
          <a:lstStyle/>
          <a:p>
            <a:r>
              <a:rPr lang="en-US" sz="2400" dirty="0"/>
              <a:t>RNA-seq counts distribution</a:t>
            </a:r>
          </a:p>
        </p:txBody>
      </p:sp>
      <p:pic>
        <p:nvPicPr>
          <p:cNvPr id="1026" name="Picture 2" descr="negativeBinomial">
            <a:extLst>
              <a:ext uri="{FF2B5EF4-FFF2-40B4-BE49-F238E27FC236}">
                <a16:creationId xmlns:a16="http://schemas.microsoft.com/office/drawing/2014/main" id="{D47DC237-99CB-5A44-A15C-A249C31AD5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6835" y="2140015"/>
            <a:ext cx="6076709" cy="40659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8761190"/>
      </p:ext>
    </p:extLst>
  </p:cSld>
  <p:clrMapOvr>
    <a:masterClrMapping/>
  </p:clrMapOvr>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4354</TotalTime>
  <Words>3217</Words>
  <Application>Microsoft Macintosh PowerPoint</Application>
  <PresentationFormat>On-screen Show (4:3)</PresentationFormat>
  <Paragraphs>309</Paragraphs>
  <Slides>61</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61</vt:i4>
      </vt:variant>
    </vt:vector>
  </HeadingPairs>
  <TitlesOfParts>
    <vt:vector size="69" baseType="lpstr">
      <vt:lpstr>-webkit-standard</vt:lpstr>
      <vt:lpstr>Arial</vt:lpstr>
      <vt:lpstr>Calibri</vt:lpstr>
      <vt:lpstr>Cambria</vt:lpstr>
      <vt:lpstr>Cambria Math</vt:lpstr>
      <vt:lpstr>MJXc-TeX-math-I</vt:lpstr>
      <vt:lpstr>PT Sans</vt:lpstr>
      <vt:lpstr>2_Office Theme</vt:lpstr>
      <vt:lpstr>PowerPoint Presentation</vt:lpstr>
      <vt:lpstr>Frequentist statistics</vt:lpstr>
      <vt:lpstr>Generative model</vt:lpstr>
      <vt:lpstr>Probability distributions</vt:lpstr>
      <vt:lpstr>Normal (Gaussian) distribution</vt:lpstr>
      <vt:lpstr>Log normal distribution</vt:lpstr>
      <vt:lpstr>PowerPoint Presentation</vt:lpstr>
      <vt:lpstr>Bernoulli distribution</vt:lpstr>
      <vt:lpstr>Negative binomial distribution</vt:lpstr>
      <vt:lpstr>Statistical modelling</vt:lpstr>
      <vt:lpstr>Statistical modelling</vt:lpstr>
      <vt:lpstr>Rootograms</vt:lpstr>
      <vt:lpstr>Bayesian statistics</vt:lpstr>
      <vt:lpstr>Bayesian statistics</vt:lpstr>
      <vt:lpstr>High-throughput count data</vt:lpstr>
      <vt:lpstr>Normalisation</vt:lpstr>
      <vt:lpstr>PowerPoint Presentation</vt:lpstr>
      <vt:lpstr>Normalisation</vt:lpstr>
      <vt:lpstr>Dispersion</vt:lpstr>
      <vt:lpstr>Dispersion</vt:lpstr>
      <vt:lpstr>Dispersion</vt:lpstr>
      <vt:lpstr>Dispersion</vt:lpstr>
      <vt:lpstr>Dispersion</vt:lpstr>
      <vt:lpstr>PowerPoint Presentation</vt:lpstr>
      <vt:lpstr>Linear model</vt:lpstr>
      <vt:lpstr>Linear models</vt:lpstr>
      <vt:lpstr>Linear models</vt:lpstr>
      <vt:lpstr>Linear models</vt:lpstr>
      <vt:lpstr>Design matrix</vt:lpstr>
      <vt:lpstr>Linear model and noise</vt:lpstr>
      <vt:lpstr>Noise and replicates</vt:lpstr>
      <vt:lpstr>Noise and replicates</vt:lpstr>
      <vt:lpstr>General linear model for counts</vt:lpstr>
      <vt:lpstr>General linear model for counts</vt:lpstr>
      <vt:lpstr>PowerPoint Presentation</vt:lpstr>
      <vt:lpstr>PowerPoint Presentation</vt:lpstr>
      <vt:lpstr>PowerPoint Presentation</vt:lpstr>
      <vt:lpstr>Sharing dispersion</vt:lpstr>
      <vt:lpstr>Sharing dispersion info</vt:lpstr>
      <vt:lpstr>PowerPoint Presentation</vt:lpstr>
      <vt:lpstr>PowerPoint Presentation</vt:lpstr>
      <vt:lpstr>PowerPoint Presentation</vt:lpstr>
      <vt:lpstr>Dispersion</vt:lpstr>
      <vt:lpstr>PowerPoint Presentation</vt:lpstr>
      <vt:lpstr>PowerPoint Presentation</vt:lpstr>
      <vt:lpstr>DESeq2 analysis</vt:lpstr>
      <vt:lpstr>DESeq2 analysis</vt:lpstr>
      <vt:lpstr>Counts data</vt:lpstr>
      <vt:lpstr>DESeq2 analysis</vt:lpstr>
      <vt:lpstr>DESeq object</vt:lpstr>
      <vt:lpstr>DESeq2 analysis</vt:lpstr>
      <vt:lpstr>DESeq2 analysis</vt:lpstr>
      <vt:lpstr>Exploring the results</vt:lpstr>
      <vt:lpstr>Exploring the results</vt:lpstr>
      <vt:lpstr>Exploring the results</vt:lpstr>
      <vt:lpstr>Shrinkage estimation</vt:lpstr>
      <vt:lpstr>Shrinkage estimation</vt:lpstr>
      <vt:lpstr>PowerPoint Presentation</vt:lpstr>
      <vt:lpstr>Exploring the results</vt:lpstr>
      <vt:lpstr>Exploring the results</vt:lpstr>
      <vt:lpstr>Dealing with outliers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Andy Cooke</dc:creator>
  <cp:lastModifiedBy>Adam Cribbs</cp:lastModifiedBy>
  <cp:revision>107</cp:revision>
  <dcterms:created xsi:type="dcterms:W3CDTF">2015-09-18T07:25:42Z</dcterms:created>
  <dcterms:modified xsi:type="dcterms:W3CDTF">2021-11-09T16:17:24Z</dcterms:modified>
</cp:coreProperties>
</file>

<file path=docProps/thumbnail.jpeg>
</file>